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  <Override PartName="/ppt/charts/colors2.xml" ContentType="application/vnd.ms-office.chartcolorstyle+xml"/>
  <Override PartName="/ppt/charts/style2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  <p:sldMasterId id="2147483672" r:id="rId3"/>
    <p:sldMasterId id="2147483684" r:id="rId4"/>
  </p:sldMasterIdLst>
  <p:notesMasterIdLst>
    <p:notesMasterId r:id="rId59"/>
  </p:notesMasterIdLst>
  <p:sldIdLst>
    <p:sldId id="256" r:id="rId5"/>
    <p:sldId id="257" r:id="rId6"/>
    <p:sldId id="260" r:id="rId7"/>
    <p:sldId id="261" r:id="rId8"/>
    <p:sldId id="262" r:id="rId9"/>
    <p:sldId id="264" r:id="rId10"/>
    <p:sldId id="265" r:id="rId11"/>
    <p:sldId id="266" r:id="rId12"/>
    <p:sldId id="270" r:id="rId13"/>
    <p:sldId id="263" r:id="rId14"/>
    <p:sldId id="269" r:id="rId15"/>
    <p:sldId id="267" r:id="rId16"/>
    <p:sldId id="307" r:id="rId17"/>
    <p:sldId id="323" r:id="rId18"/>
    <p:sldId id="324" r:id="rId19"/>
    <p:sldId id="325" r:id="rId20"/>
    <p:sldId id="326" r:id="rId21"/>
    <p:sldId id="327" r:id="rId22"/>
    <p:sldId id="328" r:id="rId23"/>
    <p:sldId id="329" r:id="rId24"/>
    <p:sldId id="268" r:id="rId25"/>
    <p:sldId id="271" r:id="rId26"/>
    <p:sldId id="272" r:id="rId27"/>
    <p:sldId id="273" r:id="rId28"/>
    <p:sldId id="274" r:id="rId29"/>
    <p:sldId id="275" r:id="rId30"/>
    <p:sldId id="276" r:id="rId31"/>
    <p:sldId id="277" r:id="rId32"/>
    <p:sldId id="278" r:id="rId33"/>
    <p:sldId id="279" r:id="rId34"/>
    <p:sldId id="280" r:id="rId35"/>
    <p:sldId id="281" r:id="rId36"/>
    <p:sldId id="284" r:id="rId37"/>
    <p:sldId id="285" r:id="rId38"/>
    <p:sldId id="286" r:id="rId39"/>
    <p:sldId id="287" r:id="rId40"/>
    <p:sldId id="288" r:id="rId41"/>
    <p:sldId id="289" r:id="rId42"/>
    <p:sldId id="310" r:id="rId43"/>
    <p:sldId id="312" r:id="rId44"/>
    <p:sldId id="290" r:id="rId45"/>
    <p:sldId id="313" r:id="rId46"/>
    <p:sldId id="314" r:id="rId47"/>
    <p:sldId id="315" r:id="rId48"/>
    <p:sldId id="316" r:id="rId49"/>
    <p:sldId id="317" r:id="rId50"/>
    <p:sldId id="318" r:id="rId51"/>
    <p:sldId id="319" r:id="rId52"/>
    <p:sldId id="320" r:id="rId53"/>
    <p:sldId id="321" r:id="rId54"/>
    <p:sldId id="304" r:id="rId55"/>
    <p:sldId id="311" r:id="rId56"/>
    <p:sldId id="306" r:id="rId57"/>
    <p:sldId id="259" r:id="rId58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66FF"/>
    <a:srgbClr val="99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9"/>
    <p:restoredTop sz="94678"/>
  </p:normalViewPr>
  <p:slideViewPr>
    <p:cSldViewPr snapToGrid="0" snapToObjects="1">
      <p:cViewPr>
        <p:scale>
          <a:sx n="118" d="100"/>
          <a:sy n="118" d="100"/>
        </p:scale>
        <p:origin x="-276" y="-1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61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\\localhost\Users\apple\Downloads\EVENTOS%202020%20AT%20(2)_02-12-2020.xlsx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oleObject" Target="file:///\\localhost\Users\apple\Downloads\EVENTOS%202020%20AT%20(2)_02-12-2020.xlsx" TargetMode="External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oleObject" Target="file:///\\localhost\Users\apple\Downloads\EVENTOS%202020%20AT%20(2)_02-12-2020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CO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pivotSource>
    <c:name>[EVENTOS 2020 AT (2)_02-12-2020.xlsx]localidad!Tabla dinámica2</c:name>
    <c:fmtId val="-1"/>
  </c:pivotSource>
  <c:chart>
    <c:autoTitleDeleted val="1"/>
    <c:pivotFmts>
      <c:pivotFmt>
        <c:idx val="0"/>
        <c:spPr>
          <a:solidFill>
            <a:schemeClr val="accent6"/>
          </a:solidFill>
          <a:ln>
            <a:noFill/>
          </a:ln>
          <a:effectLst/>
        </c:spPr>
        <c:marker>
          <c:symbol val="diamond"/>
          <c:size val="6"/>
          <c:spPr>
            <a:solidFill>
              <a:schemeClr val="accent6"/>
            </a:solidFill>
            <a:ln w="9525">
              <a:solidFill>
                <a:schemeClr val="accent6"/>
              </a:solidFill>
              <a:round/>
            </a:ln>
            <a:effectLst/>
          </c:spPr>
        </c:marker>
        <c:dLbl>
          <c:idx val="0"/>
          <c:spPr>
            <a:noFill/>
            <a:ln>
              <a:noFill/>
            </a:ln>
            <a:effectLst/>
          </c:spPr>
          <c:txPr>
            <a:bodyPr rot="-5400000" spcFirstLastPara="1" vertOverflow="clip" horzOverflow="clip" vert="horz" wrap="square" lIns="38100" tIns="19050" rIns="38100" bIns="19050" anchor="ctr" anchorCtr="1">
              <a:spAutoFit/>
            </a:bodyPr>
            <a:lstStyle/>
            <a:p>
              <a:pPr>
                <a:defRPr sz="800" b="0" i="0" u="none" strike="noStrike" kern="1200" baseline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  <c:dLblPos val="outEnd"/>
          <c:showLegendKey val="0"/>
          <c:showVal val="1"/>
          <c:showCatName val="0"/>
          <c:showSerName val="0"/>
          <c:showPercent val="0"/>
          <c:showBubbleSize val="0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1"/>
        <c:spPr>
          <a:solidFill>
            <a:schemeClr val="accent6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-5400000" spcFirstLastPara="1" vertOverflow="clip" horzOverflow="clip" vert="horz" wrap="square" lIns="38100" tIns="19050" rIns="38100" bIns="19050" anchor="ctr" anchorCtr="1">
              <a:spAutoFit/>
            </a:bodyPr>
            <a:lstStyle/>
            <a:p>
              <a:pPr>
                <a:defRPr sz="800" b="0" i="0" u="none" strike="noStrike" kern="1200" baseline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  <c:dLblPos val="outEnd"/>
          <c:showLegendKey val="0"/>
          <c:showVal val="1"/>
          <c:showCatName val="0"/>
          <c:showSerName val="0"/>
          <c:showPercent val="0"/>
          <c:showBubbleSize val="0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2"/>
        <c:spPr>
          <a:solidFill>
            <a:schemeClr val="accent6"/>
          </a:solidFill>
          <a:ln>
            <a:noFill/>
          </a:ln>
          <a:effectLst/>
        </c:spPr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s-CO"/>
            </a:p>
          </c:txPr>
          <c:showLegendKey val="0"/>
          <c:showVal val="1"/>
          <c:showCatName val="0"/>
          <c:showSerName val="0"/>
          <c:showPercent val="0"/>
          <c:showBubbleSize val="0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3"/>
        <c:spPr>
          <a:solidFill>
            <a:schemeClr val="accent5"/>
          </a:solidFill>
          <a:ln>
            <a:noFill/>
          </a:ln>
          <a:effectLst/>
        </c:spPr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s-CO"/>
            </a:p>
          </c:txPr>
          <c:showLegendKey val="0"/>
          <c:showVal val="1"/>
          <c:showCatName val="0"/>
          <c:showSerName val="0"/>
          <c:showPercent val="0"/>
          <c:showBubbleSize val="0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4"/>
        <c:spPr>
          <a:solidFill>
            <a:schemeClr val="accent6"/>
          </a:solidFill>
          <a:ln>
            <a:noFill/>
          </a:ln>
          <a:effectLst/>
        </c:spPr>
        <c:marker>
          <c:symbol val="none"/>
        </c:marker>
      </c:pivotFmt>
      <c:pivotFmt>
        <c:idx val="5"/>
        <c:spPr>
          <a:solidFill>
            <a:schemeClr val="accent6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6"/>
        <c:spPr>
          <a:solidFill>
            <a:schemeClr val="accent6"/>
          </a:solidFill>
          <a:ln>
            <a:noFill/>
          </a:ln>
          <a:effectLst/>
        </c:spPr>
        <c:marker>
          <c:symbol val="none"/>
        </c:marker>
        <c:dLbl>
          <c:idx val="0"/>
          <c:dLblPos val="outEnd"/>
          <c:showLegendKey val="0"/>
          <c:showVal val="1"/>
          <c:showCatName val="0"/>
          <c:showSerName val="0"/>
          <c:showPercent val="0"/>
          <c:showBubbleSize val="0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7"/>
        <c:spPr>
          <a:solidFill>
            <a:schemeClr val="accent6"/>
          </a:solidFill>
          <a:ln>
            <a:noFill/>
          </a:ln>
          <a:effectLst/>
        </c:spPr>
        <c:marker>
          <c:symbol val="none"/>
        </c:marker>
        <c:dLbl>
          <c:idx val="0"/>
          <c:dLblPos val="outEnd"/>
          <c:showLegendKey val="0"/>
          <c:showVal val="1"/>
          <c:showCatName val="0"/>
          <c:showSerName val="0"/>
          <c:showPercent val="0"/>
          <c:showBubbleSize val="0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</c:pivotFmts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localidad!$B$3:$B$4</c:f>
              <c:strCache>
                <c:ptCount val="1"/>
                <c:pt idx="0">
                  <c:v>Estructural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/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localidad!$A$5:$A$24</c:f>
              <c:strCache>
                <c:ptCount val="19"/>
                <c:pt idx="0">
                  <c:v>10-Engativá</c:v>
                </c:pt>
                <c:pt idx="1">
                  <c:v>11-Suba</c:v>
                </c:pt>
                <c:pt idx="2">
                  <c:v>12-Barrios Unidos</c:v>
                </c:pt>
                <c:pt idx="3">
                  <c:v>13-Teusaquillo</c:v>
                </c:pt>
                <c:pt idx="4">
                  <c:v>14-Los Mártires</c:v>
                </c:pt>
                <c:pt idx="5">
                  <c:v>15-Antonio Nariño</c:v>
                </c:pt>
                <c:pt idx="6">
                  <c:v>16-Puente Aranda</c:v>
                </c:pt>
                <c:pt idx="7">
                  <c:v>17-La Candelaria</c:v>
                </c:pt>
                <c:pt idx="8">
                  <c:v>18-Rafael Uribe Uribe</c:v>
                </c:pt>
                <c:pt idx="9">
                  <c:v>19-Ciudad Bolívar</c:v>
                </c:pt>
                <c:pt idx="10">
                  <c:v>1-Usaquén</c:v>
                </c:pt>
                <c:pt idx="11">
                  <c:v>2-Chapinero</c:v>
                </c:pt>
                <c:pt idx="12">
                  <c:v>3-Santa Fe</c:v>
                </c:pt>
                <c:pt idx="13">
                  <c:v>4-San Cristóbal</c:v>
                </c:pt>
                <c:pt idx="14">
                  <c:v>5-Usme</c:v>
                </c:pt>
                <c:pt idx="15">
                  <c:v>6-Tunjuelito</c:v>
                </c:pt>
                <c:pt idx="16">
                  <c:v>7-Bosa</c:v>
                </c:pt>
                <c:pt idx="17">
                  <c:v>8-Kennedy</c:v>
                </c:pt>
                <c:pt idx="18">
                  <c:v>9-Fontibón</c:v>
                </c:pt>
              </c:strCache>
            </c:strRef>
          </c:cat>
          <c:val>
            <c:numRef>
              <c:f>localidad!$B$5:$B$24</c:f>
              <c:numCache>
                <c:formatCode>General</c:formatCode>
                <c:ptCount val="19"/>
                <c:pt idx="0">
                  <c:v>3</c:v>
                </c:pt>
                <c:pt idx="1">
                  <c:v>9</c:v>
                </c:pt>
                <c:pt idx="2">
                  <c:v>1</c:v>
                </c:pt>
                <c:pt idx="3">
                  <c:v>1</c:v>
                </c:pt>
                <c:pt idx="4">
                  <c:v>3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2</c:v>
                </c:pt>
                <c:pt idx="9">
                  <c:v>13</c:v>
                </c:pt>
                <c:pt idx="10">
                  <c:v>3</c:v>
                </c:pt>
                <c:pt idx="11">
                  <c:v>3</c:v>
                </c:pt>
                <c:pt idx="12">
                  <c:v>11</c:v>
                </c:pt>
                <c:pt idx="13">
                  <c:v>2</c:v>
                </c:pt>
                <c:pt idx="14">
                  <c:v>3</c:v>
                </c:pt>
                <c:pt idx="15">
                  <c:v>1</c:v>
                </c:pt>
                <c:pt idx="16">
                  <c:v>1</c:v>
                </c:pt>
                <c:pt idx="17">
                  <c:v>5</c:v>
                </c:pt>
                <c:pt idx="18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D70-4EF5-8F58-618E64B42D74}"/>
            </c:ext>
          </c:extLst>
        </c:ser>
        <c:ser>
          <c:idx val="1"/>
          <c:order val="1"/>
          <c:tx>
            <c:strRef>
              <c:f>localidad!$C$3:$C$4</c:f>
              <c:strCache>
                <c:ptCount val="1"/>
                <c:pt idx="0">
                  <c:v>Movimientos en masa 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/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localidad!$A$5:$A$24</c:f>
              <c:strCache>
                <c:ptCount val="19"/>
                <c:pt idx="0">
                  <c:v>10-Engativá</c:v>
                </c:pt>
                <c:pt idx="1">
                  <c:v>11-Suba</c:v>
                </c:pt>
                <c:pt idx="2">
                  <c:v>12-Barrios Unidos</c:v>
                </c:pt>
                <c:pt idx="3">
                  <c:v>13-Teusaquillo</c:v>
                </c:pt>
                <c:pt idx="4">
                  <c:v>14-Los Mártires</c:v>
                </c:pt>
                <c:pt idx="5">
                  <c:v>15-Antonio Nariño</c:v>
                </c:pt>
                <c:pt idx="6">
                  <c:v>16-Puente Aranda</c:v>
                </c:pt>
                <c:pt idx="7">
                  <c:v>17-La Candelaria</c:v>
                </c:pt>
                <c:pt idx="8">
                  <c:v>18-Rafael Uribe Uribe</c:v>
                </c:pt>
                <c:pt idx="9">
                  <c:v>19-Ciudad Bolívar</c:v>
                </c:pt>
                <c:pt idx="10">
                  <c:v>1-Usaquén</c:v>
                </c:pt>
                <c:pt idx="11">
                  <c:v>2-Chapinero</c:v>
                </c:pt>
                <c:pt idx="12">
                  <c:v>3-Santa Fe</c:v>
                </c:pt>
                <c:pt idx="13">
                  <c:v>4-San Cristóbal</c:v>
                </c:pt>
                <c:pt idx="14">
                  <c:v>5-Usme</c:v>
                </c:pt>
                <c:pt idx="15">
                  <c:v>6-Tunjuelito</c:v>
                </c:pt>
                <c:pt idx="16">
                  <c:v>7-Bosa</c:v>
                </c:pt>
                <c:pt idx="17">
                  <c:v>8-Kennedy</c:v>
                </c:pt>
                <c:pt idx="18">
                  <c:v>9-Fontibón</c:v>
                </c:pt>
              </c:strCache>
            </c:strRef>
          </c:cat>
          <c:val>
            <c:numRef>
              <c:f>localidad!$C$5:$C$24</c:f>
              <c:numCache>
                <c:formatCode>General</c:formatCode>
                <c:ptCount val="19"/>
                <c:pt idx="1">
                  <c:v>2</c:v>
                </c:pt>
                <c:pt idx="8">
                  <c:v>15</c:v>
                </c:pt>
                <c:pt idx="9">
                  <c:v>46</c:v>
                </c:pt>
                <c:pt idx="10">
                  <c:v>12</c:v>
                </c:pt>
                <c:pt idx="11">
                  <c:v>5</c:v>
                </c:pt>
                <c:pt idx="12">
                  <c:v>10</c:v>
                </c:pt>
                <c:pt idx="13">
                  <c:v>14</c:v>
                </c:pt>
                <c:pt idx="14">
                  <c:v>13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27ED-4752-9B27-751893A8668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4036992"/>
        <c:axId val="84042880"/>
      </c:barChart>
      <c:catAx>
        <c:axId val="8403699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cap="all" spc="120" normalizeH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84042880"/>
        <c:crosses val="autoZero"/>
        <c:auto val="1"/>
        <c:lblAlgn val="ctr"/>
        <c:lblOffset val="100"/>
        <c:noMultiLvlLbl val="0"/>
      </c:catAx>
      <c:valAx>
        <c:axId val="8404288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840369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legend>
    <c:plotVisOnly val="1"/>
    <c:dispBlanksAs val="gap"/>
    <c:showDLblsOverMax val="0"/>
  </c:chart>
  <c:spPr>
    <a:solidFill>
      <a:schemeClr val="lt1"/>
    </a:solidFill>
    <a:ln w="9525" cap="flat" cmpd="sng" algn="ctr">
      <a:solidFill>
        <a:schemeClr val="tx1">
          <a:lumMod val="50000"/>
          <a:lumOff val="50000"/>
        </a:schemeClr>
      </a:solidFill>
      <a:round/>
    </a:ln>
    <a:effectLst/>
  </c:spPr>
  <c:txPr>
    <a:bodyPr/>
    <a:lstStyle/>
    <a:p>
      <a:pPr>
        <a:defRPr/>
      </a:pPr>
      <a:endParaRPr lang="es-CO"/>
    </a:p>
  </c:txPr>
  <c:externalData r:id="rId1">
    <c:autoUpdate val="0"/>
  </c:externalData>
  <c:extLst xmlns:c16r2="http://schemas.microsoft.com/office/drawing/2015/06/chart"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eries val="1"/>
        <c14:dropZonesVisible val="1"/>
      </c14:pivotOptions>
    </c:ext>
  </c:extLst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CO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pivotSource>
    <c:name>[EVENTOS 2020 AT (2)_02-12-2020.xlsx]Torta!TablaDinámica1</c:name>
    <c:fmtId val="-1"/>
  </c:pivotSource>
  <c:chart>
    <c:autoTitleDeleted val="1"/>
    <c:pivotFmts>
      <c:pivotFmt>
        <c:idx val="0"/>
        <c:spPr>
          <a:solidFill>
            <a:schemeClr val="accent1"/>
          </a:solidFill>
          <a:ln w="25400">
            <a:solidFill>
              <a:schemeClr val="lt1"/>
            </a:solidFill>
          </a:ln>
          <a:effectLst/>
          <a:sp3d contourW="25400">
            <a:contourClr>
              <a:schemeClr val="lt1"/>
            </a:contourClr>
          </a:sp3d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  <c:showLegendKey val="0"/>
          <c:showVal val="0"/>
          <c:showCatName val="0"/>
          <c:showSerName val="0"/>
          <c:showPercent val="1"/>
          <c:showBubbleSize val="0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1"/>
        <c:spPr>
          <a:solidFill>
            <a:schemeClr val="accent1"/>
          </a:solidFill>
          <a:ln w="25400">
            <a:solidFill>
              <a:schemeClr val="lt1"/>
            </a:solidFill>
          </a:ln>
          <a:effectLst/>
          <a:sp3d contourW="25400">
            <a:contourClr>
              <a:schemeClr val="lt1"/>
            </a:contourClr>
          </a:sp3d>
        </c:spPr>
        <c:dLbl>
          <c:idx val="0"/>
          <c:layout>
            <c:manualLayout>
              <c:x val="-8.5694006999125105E-2"/>
              <c:y val="6.6136628754738996E-2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2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  <c:showLegendKey val="0"/>
          <c:showVal val="0"/>
          <c:showCatName val="0"/>
          <c:showSerName val="0"/>
          <c:showPercent val="1"/>
          <c:showBubbleSize val="0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2"/>
        <c:spPr>
          <a:solidFill>
            <a:schemeClr val="accent1"/>
          </a:solidFill>
          <a:ln w="25400">
            <a:solidFill>
              <a:schemeClr val="lt1"/>
            </a:solidFill>
          </a:ln>
          <a:effectLst/>
          <a:sp3d contourW="25400">
            <a:contourClr>
              <a:schemeClr val="lt1"/>
            </a:contourClr>
          </a:sp3d>
        </c:spPr>
        <c:dLbl>
          <c:idx val="0"/>
          <c:layout>
            <c:manualLayout>
              <c:x val="0.21950393700787399"/>
              <c:y val="-0.14923374161563099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2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  <c:showLegendKey val="0"/>
          <c:showVal val="0"/>
          <c:showCatName val="0"/>
          <c:showSerName val="0"/>
          <c:showPercent val="1"/>
          <c:showBubbleSize val="0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</c:pivotFmts>
    <c:view3D>
      <c:rotX val="30"/>
      <c:rotY val="0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Torta!$B$3</c:f>
              <c:strCache>
                <c:ptCount val="1"/>
                <c:pt idx="0">
                  <c:v>Total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F92E-4ECB-8B9C-D67EA7828AE1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F92E-4ECB-8B9C-D67EA7828AE1}"/>
              </c:ext>
            </c:extLst>
          </c:dPt>
          <c:dLbls>
            <c:dLbl>
              <c:idx val="0"/>
              <c:layout>
                <c:manualLayout>
                  <c:x val="-0.104879286778648"/>
                  <c:y val="8.926900415699209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20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CO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8.6610059495538697E-2"/>
                      <c:h val="9.0230726952235801E-2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0.24789816172287399"/>
                  <c:y val="-0.12176407891531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20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CO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9.2749351325809096E-2"/>
                      <c:h val="9.8905357278652295E-2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3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Torta!$A$4:$A$6</c:f>
              <c:strCache>
                <c:ptCount val="2"/>
                <c:pt idx="0">
                  <c:v>Estructural</c:v>
                </c:pt>
                <c:pt idx="1">
                  <c:v>Movimientos en masa </c:v>
                </c:pt>
              </c:strCache>
            </c:strRef>
          </c:cat>
          <c:val>
            <c:numRef>
              <c:f>Torta!$B$4:$B$6</c:f>
              <c:numCache>
                <c:formatCode>General</c:formatCode>
                <c:ptCount val="2"/>
                <c:pt idx="0">
                  <c:v>67</c:v>
                </c:pt>
                <c:pt idx="1">
                  <c:v>117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92E-4ECB-8B9C-D67EA7828AE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3571266342985222"/>
          <c:y val="0.40912979271668498"/>
          <c:w val="0.29820220275616943"/>
          <c:h val="0.13921929462689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1">
    <c:autoUpdate val="0"/>
  </c:externalData>
  <c:extLst xmlns:c16r2="http://schemas.microsoft.com/office/drawing/2015/06/chart">
    <c:ext xmlns:c16="http://schemas.microsoft.com/office/drawing/2014/chart" uri="{E28EC0CA-F0BB-4C9C-879D-F8772B89E7AC}">
      <c16:pivotOptions16>
        <c16:showExpandCollapseFieldButtons val="1"/>
      </c16:pivotOptions16>
    </c:ext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eries val="1"/>
        <c14:dropZonesVisible val="1"/>
      </c14:pivotOptions>
    </c:ext>
  </c:extLst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CO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restric_evacua!$B$3</c:f>
              <c:strCache>
                <c:ptCount val="1"/>
                <c:pt idx="0">
                  <c:v>N°Restricciones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restric_evacua!$A$4:$A$22</c:f>
              <c:strCache>
                <c:ptCount val="19"/>
                <c:pt idx="0">
                  <c:v>13-Teusaquillo</c:v>
                </c:pt>
                <c:pt idx="1">
                  <c:v>14-Los Mártires</c:v>
                </c:pt>
                <c:pt idx="2">
                  <c:v>18-Rafael Uribe Uribe</c:v>
                </c:pt>
                <c:pt idx="3">
                  <c:v>19-Ciudad Bolívar</c:v>
                </c:pt>
                <c:pt idx="4">
                  <c:v>1-Usaquén</c:v>
                </c:pt>
                <c:pt idx="5">
                  <c:v>2-Chapinero</c:v>
                </c:pt>
                <c:pt idx="6">
                  <c:v>3-Santa Fe</c:v>
                </c:pt>
                <c:pt idx="7">
                  <c:v>4-San Cristóbal</c:v>
                </c:pt>
                <c:pt idx="8">
                  <c:v>7-Bosa</c:v>
                </c:pt>
                <c:pt idx="9">
                  <c:v>5-Usme</c:v>
                </c:pt>
                <c:pt idx="10">
                  <c:v>16-Puente Aranda</c:v>
                </c:pt>
                <c:pt idx="11">
                  <c:v>11-Suba</c:v>
                </c:pt>
                <c:pt idx="12">
                  <c:v>17-La Candelaria</c:v>
                </c:pt>
                <c:pt idx="13">
                  <c:v>10-Engativá</c:v>
                </c:pt>
                <c:pt idx="14">
                  <c:v>6-Tunjuelito</c:v>
                </c:pt>
                <c:pt idx="15">
                  <c:v>15-Antonio Nariño</c:v>
                </c:pt>
                <c:pt idx="16">
                  <c:v>12-Barrios Unidos</c:v>
                </c:pt>
                <c:pt idx="17">
                  <c:v>8-Kennedy</c:v>
                </c:pt>
                <c:pt idx="18">
                  <c:v>9-Fontibón</c:v>
                </c:pt>
              </c:strCache>
            </c:strRef>
          </c:cat>
          <c:val>
            <c:numRef>
              <c:f>restric_evacua!$B$4:$B$22</c:f>
              <c:numCache>
                <c:formatCode>General</c:formatCode>
                <c:ptCount val="19"/>
                <c:pt idx="0">
                  <c:v>1</c:v>
                </c:pt>
                <c:pt idx="1">
                  <c:v>0</c:v>
                </c:pt>
                <c:pt idx="2">
                  <c:v>22</c:v>
                </c:pt>
                <c:pt idx="3">
                  <c:v>65</c:v>
                </c:pt>
                <c:pt idx="4">
                  <c:v>18</c:v>
                </c:pt>
                <c:pt idx="5">
                  <c:v>7</c:v>
                </c:pt>
                <c:pt idx="6">
                  <c:v>23</c:v>
                </c:pt>
                <c:pt idx="7">
                  <c:v>23</c:v>
                </c:pt>
                <c:pt idx="8">
                  <c:v>0</c:v>
                </c:pt>
                <c:pt idx="9">
                  <c:v>13</c:v>
                </c:pt>
                <c:pt idx="10">
                  <c:v>0</c:v>
                </c:pt>
                <c:pt idx="11">
                  <c:v>8</c:v>
                </c:pt>
                <c:pt idx="12">
                  <c:v>1</c:v>
                </c:pt>
                <c:pt idx="13">
                  <c:v>3</c:v>
                </c:pt>
                <c:pt idx="14">
                  <c:v>1</c:v>
                </c:pt>
                <c:pt idx="15">
                  <c:v>1</c:v>
                </c:pt>
                <c:pt idx="16">
                  <c:v>2</c:v>
                </c:pt>
                <c:pt idx="17">
                  <c:v>4</c:v>
                </c:pt>
                <c:pt idx="18">
                  <c:v>4</c:v>
                </c:pt>
              </c:numCache>
            </c:numRef>
          </c:val>
        </c:ser>
        <c:ser>
          <c:idx val="1"/>
          <c:order val="1"/>
          <c:tx>
            <c:strRef>
              <c:f>restric_evacua!$C$3</c:f>
              <c:strCache>
                <c:ptCount val="1"/>
                <c:pt idx="0">
                  <c:v>N°Evacuaciones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restric_evacua!$A$4:$A$22</c:f>
              <c:strCache>
                <c:ptCount val="19"/>
                <c:pt idx="0">
                  <c:v>13-Teusaquillo</c:v>
                </c:pt>
                <c:pt idx="1">
                  <c:v>14-Los Mártires</c:v>
                </c:pt>
                <c:pt idx="2">
                  <c:v>18-Rafael Uribe Uribe</c:v>
                </c:pt>
                <c:pt idx="3">
                  <c:v>19-Ciudad Bolívar</c:v>
                </c:pt>
                <c:pt idx="4">
                  <c:v>1-Usaquén</c:v>
                </c:pt>
                <c:pt idx="5">
                  <c:v>2-Chapinero</c:v>
                </c:pt>
                <c:pt idx="6">
                  <c:v>3-Santa Fe</c:v>
                </c:pt>
                <c:pt idx="7">
                  <c:v>4-San Cristóbal</c:v>
                </c:pt>
                <c:pt idx="8">
                  <c:v>7-Bosa</c:v>
                </c:pt>
                <c:pt idx="9">
                  <c:v>5-Usme</c:v>
                </c:pt>
                <c:pt idx="10">
                  <c:v>16-Puente Aranda</c:v>
                </c:pt>
                <c:pt idx="11">
                  <c:v>11-Suba</c:v>
                </c:pt>
                <c:pt idx="12">
                  <c:v>17-La Candelaria</c:v>
                </c:pt>
                <c:pt idx="13">
                  <c:v>10-Engativá</c:v>
                </c:pt>
                <c:pt idx="14">
                  <c:v>6-Tunjuelito</c:v>
                </c:pt>
                <c:pt idx="15">
                  <c:v>15-Antonio Nariño</c:v>
                </c:pt>
                <c:pt idx="16">
                  <c:v>12-Barrios Unidos</c:v>
                </c:pt>
                <c:pt idx="17">
                  <c:v>8-Kennedy</c:v>
                </c:pt>
                <c:pt idx="18">
                  <c:v>9-Fontibón</c:v>
                </c:pt>
              </c:strCache>
            </c:strRef>
          </c:cat>
          <c:val>
            <c:numRef>
              <c:f>restric_evacua!$C$4:$C$22</c:f>
              <c:numCache>
                <c:formatCode>General</c:formatCode>
                <c:ptCount val="19"/>
                <c:pt idx="0">
                  <c:v>0</c:v>
                </c:pt>
                <c:pt idx="1">
                  <c:v>4</c:v>
                </c:pt>
                <c:pt idx="2">
                  <c:v>19</c:v>
                </c:pt>
                <c:pt idx="3">
                  <c:v>261</c:v>
                </c:pt>
                <c:pt idx="4">
                  <c:v>7</c:v>
                </c:pt>
                <c:pt idx="5">
                  <c:v>0</c:v>
                </c:pt>
                <c:pt idx="6">
                  <c:v>25</c:v>
                </c:pt>
                <c:pt idx="7">
                  <c:v>18</c:v>
                </c:pt>
                <c:pt idx="8">
                  <c:v>1</c:v>
                </c:pt>
                <c:pt idx="9">
                  <c:v>12</c:v>
                </c:pt>
                <c:pt idx="10">
                  <c:v>0</c:v>
                </c:pt>
                <c:pt idx="11">
                  <c:v>2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0</c:v>
                </c:pt>
                <c:pt idx="16">
                  <c:v>0</c:v>
                </c:pt>
                <c:pt idx="17">
                  <c:v>2</c:v>
                </c:pt>
                <c:pt idx="18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84128512"/>
        <c:axId val="84130048"/>
      </c:barChart>
      <c:catAx>
        <c:axId val="8412851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84130048"/>
        <c:crosses val="autoZero"/>
        <c:auto val="1"/>
        <c:lblAlgn val="ctr"/>
        <c:lblOffset val="100"/>
        <c:noMultiLvlLbl val="0"/>
      </c:catAx>
      <c:valAx>
        <c:axId val="84130048"/>
        <c:scaling>
          <c:orientation val="minMax"/>
        </c:scaling>
        <c:delete val="0"/>
        <c:axPos val="b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841285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F27B2D-8C43-4B13-BBC4-2608BE2537DB}" type="datetimeFigureOut">
              <a:rPr lang="es-CO" smtClean="0"/>
              <a:t>22/12/2020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EDD7B2-8603-4B60-ABCB-94936461F38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665494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aef54e78bf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Google Shape;97;gaef54e78bf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296070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 b="1" dirty="0"/>
              <a:t>Destinación Especifica </a:t>
            </a:r>
          </a:p>
          <a:p>
            <a:r>
              <a:rPr lang="es-CO" dirty="0"/>
              <a:t>						</a:t>
            </a:r>
          </a:p>
          <a:p>
            <a:r>
              <a:rPr lang="es-CO" b="1" dirty="0"/>
              <a:t>EAB. </a:t>
            </a:r>
          </a:p>
          <a:p>
            <a:r>
              <a:rPr lang="es-CO" b="1" dirty="0"/>
              <a:t>- </a:t>
            </a:r>
            <a:r>
              <a:rPr lang="es-CO" dirty="0"/>
              <a:t>Excedentes financieros Van </a:t>
            </a:r>
            <a:r>
              <a:rPr lang="es-CO" dirty="0" err="1"/>
              <a:t>der</a:t>
            </a:r>
            <a:r>
              <a:rPr lang="es-CO" dirty="0"/>
              <a:t> Hammen ($89.233.524.701) Acuerdo 004-2019. Subcuenta Adaptación al Cambio Climático.</a:t>
            </a:r>
          </a:p>
          <a:p>
            <a:r>
              <a:rPr lang="es-CO" b="1" dirty="0"/>
              <a:t>- </a:t>
            </a:r>
            <a:r>
              <a:rPr lang="es-CO" dirty="0"/>
              <a:t>1% Art. 111 Ley 99/93 ($149.027.995) Acuerdo 004-2019 Subcuenta Adaptación al Cambio Climático.</a:t>
            </a:r>
          </a:p>
          <a:p>
            <a:endParaRPr lang="es-CO" dirty="0"/>
          </a:p>
          <a:p>
            <a:r>
              <a:rPr lang="es-CO" b="1" dirty="0"/>
              <a:t>SDA.</a:t>
            </a:r>
          </a:p>
          <a:p>
            <a:r>
              <a:rPr lang="es-CO" dirty="0"/>
              <a:t>- ($223.438.064.000) Convenio 505 2019 IDIGER/SDA. Sendero Mariposas Acuerdo 004-2019. Subcuenta Reducción del Riesgo.</a:t>
            </a:r>
          </a:p>
          <a:p>
            <a:endParaRPr lang="es-CO" dirty="0"/>
          </a:p>
          <a:p>
            <a:r>
              <a:rPr lang="es-CO" b="1" dirty="0"/>
              <a:t>SDHT.</a:t>
            </a:r>
          </a:p>
          <a:p>
            <a:r>
              <a:rPr lang="es-CO" dirty="0"/>
              <a:t>- ($11.959.720.134) Convenio 484 de 2019 IDIGER/SDHT/CVP. </a:t>
            </a:r>
            <a:r>
              <a:rPr lang="es-CO" i="1" dirty="0"/>
              <a:t>‘Paseo </a:t>
            </a:r>
            <a:r>
              <a:rPr lang="es-CO" i="1" dirty="0" err="1"/>
              <a:t>Illimaní</a:t>
            </a:r>
            <a:r>
              <a:rPr lang="es-CO" i="1" dirty="0"/>
              <a:t>’</a:t>
            </a:r>
            <a:r>
              <a:rPr lang="es-CO" dirty="0"/>
              <a:t> Adquisición predial y ejecución de obras de mitigación en mirador del paraíso y alameda.  Acuerdo 004-2019. Subcuenta Reducción del Riesgo.</a:t>
            </a:r>
          </a:p>
          <a:p>
            <a:endParaRPr lang="es-CO" dirty="0"/>
          </a:p>
          <a:p>
            <a:r>
              <a:rPr lang="es-CO" b="1" dirty="0"/>
              <a:t>SUBTOTAL ($324.780.336.830)</a:t>
            </a:r>
          </a:p>
          <a:p>
            <a:endParaRPr lang="es-CO" dirty="0"/>
          </a:p>
          <a:p>
            <a:r>
              <a:rPr lang="es-CO" b="1" dirty="0"/>
              <a:t>Convenios vigentes</a:t>
            </a:r>
          </a:p>
          <a:p>
            <a:endParaRPr lang="es-CO" dirty="0"/>
          </a:p>
          <a:p>
            <a:r>
              <a:rPr lang="es-CO" b="1" dirty="0"/>
              <a:t>JBB </a:t>
            </a:r>
          </a:p>
          <a:p>
            <a:r>
              <a:rPr lang="es-CO" b="1" dirty="0"/>
              <a:t>-   </a:t>
            </a:r>
            <a:r>
              <a:rPr lang="es-CO" dirty="0"/>
              <a:t>($57.352.770) Acuerdo 004-2015 Subcuenta conocimiento del riesgo y de los efectos del cambio climático.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($7.130.682) Acuerdo 004-2015 Subcuenta adaptación al cambio climático.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($5.760.582.545) Acuerdo 001-2017 Subcuenta reducción del Riesgo.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b="1" dirty="0"/>
              <a:t>CVP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($3.605.517.510) Acuerdo 003-2019 Subcuenta reducción del Riesgo.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b="1" dirty="0"/>
              <a:t>SDE</a:t>
            </a:r>
          </a:p>
          <a:p>
            <a:r>
              <a:rPr lang="es-CO" dirty="0"/>
              <a:t>- ($507.320.000) Acuerdo 001-2019 Subcuenta reducción del Riesgo.	</a:t>
            </a:r>
          </a:p>
          <a:p>
            <a:endParaRPr lang="es-CO" dirty="0"/>
          </a:p>
          <a:p>
            <a:r>
              <a:rPr lang="es-CO" b="1" dirty="0"/>
              <a:t>SUB – TOTAL ($9.937.903.507)</a:t>
            </a:r>
          </a:p>
          <a:p>
            <a:endParaRPr lang="es-CO" b="1" dirty="0"/>
          </a:p>
          <a:p>
            <a:r>
              <a:rPr lang="es-CO" b="1" dirty="0"/>
              <a:t>TOTAL $334.718.240.337</a:t>
            </a:r>
          </a:p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01C9A1-4CFB-4366-8395-F8C54B0715C7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975704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 b="1" dirty="0"/>
              <a:t>Destinación Especifica </a:t>
            </a:r>
          </a:p>
          <a:p>
            <a:r>
              <a:rPr lang="es-CO" dirty="0"/>
              <a:t>						</a:t>
            </a:r>
          </a:p>
          <a:p>
            <a:r>
              <a:rPr lang="es-CO" b="1" dirty="0"/>
              <a:t>EAB. </a:t>
            </a:r>
          </a:p>
          <a:p>
            <a:r>
              <a:rPr lang="es-CO" b="1" dirty="0"/>
              <a:t>- </a:t>
            </a:r>
            <a:r>
              <a:rPr lang="es-CO" dirty="0"/>
              <a:t>Excedentes financieros Van </a:t>
            </a:r>
            <a:r>
              <a:rPr lang="es-CO" dirty="0" err="1"/>
              <a:t>der</a:t>
            </a:r>
            <a:r>
              <a:rPr lang="es-CO" dirty="0"/>
              <a:t> Hammen ($89.233.524.701) Acuerdo 004-2019. Subcuenta Adaptación al Cambio Climático.</a:t>
            </a:r>
          </a:p>
          <a:p>
            <a:r>
              <a:rPr lang="es-CO" b="1" dirty="0"/>
              <a:t>- </a:t>
            </a:r>
            <a:r>
              <a:rPr lang="es-CO" dirty="0"/>
              <a:t>1% Art. 111 Ley 99/93 ($149.027.995) Acuerdo 004-2019 Subcuenta Adaptación al Cambio Climático.</a:t>
            </a:r>
          </a:p>
          <a:p>
            <a:endParaRPr lang="es-CO" dirty="0"/>
          </a:p>
          <a:p>
            <a:r>
              <a:rPr lang="es-CO" b="1" dirty="0"/>
              <a:t>SDA.</a:t>
            </a:r>
          </a:p>
          <a:p>
            <a:r>
              <a:rPr lang="es-CO" dirty="0"/>
              <a:t>- ($223.438.064.000) Convenio 505 2019 IDIGER/SDA. Sendero Mariposas Acuerdo 004-2019. Subcuenta Reducción del Riesgo.</a:t>
            </a:r>
          </a:p>
          <a:p>
            <a:endParaRPr lang="es-CO" dirty="0"/>
          </a:p>
          <a:p>
            <a:r>
              <a:rPr lang="es-CO" b="1" dirty="0"/>
              <a:t>SDHT.</a:t>
            </a:r>
          </a:p>
          <a:p>
            <a:r>
              <a:rPr lang="es-CO" dirty="0"/>
              <a:t>- ($11.959.720.134) Convenio 484 de 2019 IDIGER/SDHT/CVP. </a:t>
            </a:r>
            <a:r>
              <a:rPr lang="es-CO" i="1" dirty="0"/>
              <a:t>‘Paseo </a:t>
            </a:r>
            <a:r>
              <a:rPr lang="es-CO" i="1" dirty="0" err="1"/>
              <a:t>Illimaní</a:t>
            </a:r>
            <a:r>
              <a:rPr lang="es-CO" i="1" dirty="0"/>
              <a:t>’</a:t>
            </a:r>
            <a:r>
              <a:rPr lang="es-CO" dirty="0"/>
              <a:t> Adquisición predial y ejecución de obras de mitigación en mirador del paraíso y alameda.  Acuerdo 004-2019. Subcuenta Reducción del Riesgo.</a:t>
            </a:r>
          </a:p>
          <a:p>
            <a:endParaRPr lang="es-CO" dirty="0"/>
          </a:p>
          <a:p>
            <a:r>
              <a:rPr lang="es-CO" b="1" dirty="0"/>
              <a:t>SUBTOTAL ($324.780.336.830)</a:t>
            </a:r>
          </a:p>
          <a:p>
            <a:endParaRPr lang="es-CO" dirty="0"/>
          </a:p>
          <a:p>
            <a:r>
              <a:rPr lang="es-CO" b="1" dirty="0"/>
              <a:t>Convenios vigentes</a:t>
            </a:r>
          </a:p>
          <a:p>
            <a:endParaRPr lang="es-CO" dirty="0"/>
          </a:p>
          <a:p>
            <a:r>
              <a:rPr lang="es-CO" b="1" dirty="0"/>
              <a:t>JBB </a:t>
            </a:r>
          </a:p>
          <a:p>
            <a:r>
              <a:rPr lang="es-CO" b="1" dirty="0"/>
              <a:t>-   </a:t>
            </a:r>
            <a:r>
              <a:rPr lang="es-CO" dirty="0"/>
              <a:t>($57.352.770) Acuerdo 004-2015 Subcuenta conocimiento del riesgo y de los efectos del cambio climático.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($7.130.682) Acuerdo 004-2015 Subcuenta adaptación al cambio climático.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($5.760.582.545) Acuerdo 001-2017 Subcuenta reducción del Riesgo.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b="1" dirty="0"/>
              <a:t>CVP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($3.605.517.510) Acuerdo 003-2019 Subcuenta reducción del Riesgo.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b="1" dirty="0"/>
              <a:t>SDE</a:t>
            </a:r>
          </a:p>
          <a:p>
            <a:r>
              <a:rPr lang="es-CO" dirty="0"/>
              <a:t>- ($507.320.000) Acuerdo 001-2019 Subcuenta reducción del Riesgo.	</a:t>
            </a:r>
          </a:p>
          <a:p>
            <a:endParaRPr lang="es-CO" dirty="0"/>
          </a:p>
          <a:p>
            <a:r>
              <a:rPr lang="es-CO" b="1" dirty="0"/>
              <a:t>SUB – TOTAL ($9.937.903.507)</a:t>
            </a:r>
          </a:p>
          <a:p>
            <a:endParaRPr lang="es-CO" b="1" dirty="0"/>
          </a:p>
          <a:p>
            <a:r>
              <a:rPr lang="es-CO" b="1" dirty="0"/>
              <a:t>TOTAL $334.718.240.337</a:t>
            </a:r>
          </a:p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01C9A1-4CFB-4366-8395-F8C54B0715C7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794414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 b="1" dirty="0"/>
              <a:t>Destinación Especifica </a:t>
            </a:r>
          </a:p>
          <a:p>
            <a:r>
              <a:rPr lang="es-CO" dirty="0"/>
              <a:t>						</a:t>
            </a:r>
          </a:p>
          <a:p>
            <a:r>
              <a:rPr lang="es-CO" b="1" dirty="0"/>
              <a:t>EAB. </a:t>
            </a:r>
          </a:p>
          <a:p>
            <a:r>
              <a:rPr lang="es-CO" b="1" dirty="0"/>
              <a:t>- </a:t>
            </a:r>
            <a:r>
              <a:rPr lang="es-CO" dirty="0"/>
              <a:t>Excedentes financieros Van </a:t>
            </a:r>
            <a:r>
              <a:rPr lang="es-CO" dirty="0" err="1"/>
              <a:t>der</a:t>
            </a:r>
            <a:r>
              <a:rPr lang="es-CO" dirty="0"/>
              <a:t> Hammen ($89.233.524.701) Acuerdo 004-2019. Subcuenta Adaptación al Cambio Climático.</a:t>
            </a:r>
          </a:p>
          <a:p>
            <a:r>
              <a:rPr lang="es-CO" b="1" dirty="0"/>
              <a:t>- </a:t>
            </a:r>
            <a:r>
              <a:rPr lang="es-CO" dirty="0"/>
              <a:t>1% Art. 111 Ley 99/93 ($149.027.995) Acuerdo 004-2019 Subcuenta Adaptación al Cambio Climático.</a:t>
            </a:r>
          </a:p>
          <a:p>
            <a:endParaRPr lang="es-CO" dirty="0"/>
          </a:p>
          <a:p>
            <a:r>
              <a:rPr lang="es-CO" b="1" dirty="0"/>
              <a:t>SDA.</a:t>
            </a:r>
          </a:p>
          <a:p>
            <a:r>
              <a:rPr lang="es-CO" dirty="0"/>
              <a:t>- ($223.438.064.000) Convenio 505 2019 IDIGER/SDA. Sendero Mariposas Acuerdo 004-2019. Subcuenta Reducción del Riesgo.</a:t>
            </a:r>
          </a:p>
          <a:p>
            <a:endParaRPr lang="es-CO" dirty="0"/>
          </a:p>
          <a:p>
            <a:r>
              <a:rPr lang="es-CO" b="1" dirty="0"/>
              <a:t>SDHT.</a:t>
            </a:r>
          </a:p>
          <a:p>
            <a:r>
              <a:rPr lang="es-CO" dirty="0"/>
              <a:t>- ($11.959.720.134) Convenio 484 de 2019 IDIGER/SDHT/CVP. </a:t>
            </a:r>
            <a:r>
              <a:rPr lang="es-CO" i="1" dirty="0"/>
              <a:t>‘Paseo </a:t>
            </a:r>
            <a:r>
              <a:rPr lang="es-CO" i="1" dirty="0" err="1"/>
              <a:t>Illimaní</a:t>
            </a:r>
            <a:r>
              <a:rPr lang="es-CO" i="1" dirty="0"/>
              <a:t>’</a:t>
            </a:r>
            <a:r>
              <a:rPr lang="es-CO" dirty="0"/>
              <a:t> Adquisición predial y ejecución de obras de mitigación en mirador del paraíso y alameda.  Acuerdo 004-2019. Subcuenta Reducción del Riesgo.</a:t>
            </a:r>
          </a:p>
          <a:p>
            <a:endParaRPr lang="es-CO" dirty="0"/>
          </a:p>
          <a:p>
            <a:r>
              <a:rPr lang="es-CO" b="1" dirty="0"/>
              <a:t>SUBTOTAL ($324.780.336.830)</a:t>
            </a:r>
          </a:p>
          <a:p>
            <a:endParaRPr lang="es-CO" dirty="0"/>
          </a:p>
          <a:p>
            <a:r>
              <a:rPr lang="es-CO" b="1" dirty="0"/>
              <a:t>Convenios vigentes</a:t>
            </a:r>
          </a:p>
          <a:p>
            <a:endParaRPr lang="es-CO" dirty="0"/>
          </a:p>
          <a:p>
            <a:r>
              <a:rPr lang="es-CO" b="1" dirty="0"/>
              <a:t>JBB </a:t>
            </a:r>
          </a:p>
          <a:p>
            <a:r>
              <a:rPr lang="es-CO" b="1" dirty="0"/>
              <a:t>-   </a:t>
            </a:r>
            <a:r>
              <a:rPr lang="es-CO" dirty="0"/>
              <a:t>($57.352.770) Acuerdo 004-2015 Subcuenta conocimiento del riesgo y de los efectos del cambio climático.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($7.130.682) Acuerdo 004-2015 Subcuenta adaptación al cambio climático.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($5.760.582.545) Acuerdo 001-2017 Subcuenta reducción del Riesgo.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b="1" dirty="0"/>
              <a:t>CVP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($3.605.517.510) Acuerdo 003-2019 Subcuenta reducción del Riesgo.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b="1" dirty="0"/>
              <a:t>SDE</a:t>
            </a:r>
          </a:p>
          <a:p>
            <a:r>
              <a:rPr lang="es-CO" dirty="0"/>
              <a:t>- ($507.320.000) Acuerdo 001-2019 Subcuenta reducción del Riesgo.	</a:t>
            </a:r>
          </a:p>
          <a:p>
            <a:endParaRPr lang="es-CO" dirty="0"/>
          </a:p>
          <a:p>
            <a:r>
              <a:rPr lang="es-CO" b="1" dirty="0"/>
              <a:t>SUB – TOTAL ($9.937.903.507)</a:t>
            </a:r>
          </a:p>
          <a:p>
            <a:endParaRPr lang="es-CO" b="1" dirty="0"/>
          </a:p>
          <a:p>
            <a:r>
              <a:rPr lang="es-CO" b="1" dirty="0"/>
              <a:t>TOTAL $334.718.240.337</a:t>
            </a:r>
          </a:p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01C9A1-4CFB-4366-8395-F8C54B0715C7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629234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 b="1" dirty="0"/>
              <a:t>Destinación Especifica </a:t>
            </a:r>
          </a:p>
          <a:p>
            <a:r>
              <a:rPr lang="es-CO" dirty="0"/>
              <a:t>						</a:t>
            </a:r>
          </a:p>
          <a:p>
            <a:r>
              <a:rPr lang="es-CO" b="1" dirty="0"/>
              <a:t>EAB. </a:t>
            </a:r>
          </a:p>
          <a:p>
            <a:r>
              <a:rPr lang="es-CO" b="1" dirty="0"/>
              <a:t>- </a:t>
            </a:r>
            <a:r>
              <a:rPr lang="es-CO" dirty="0"/>
              <a:t>Excedentes financieros Van </a:t>
            </a:r>
            <a:r>
              <a:rPr lang="es-CO" dirty="0" err="1"/>
              <a:t>der</a:t>
            </a:r>
            <a:r>
              <a:rPr lang="es-CO" dirty="0"/>
              <a:t> Hammen ($89.233.524.701) Acuerdo 004-2019. Subcuenta Adaptación al Cambio Climático.</a:t>
            </a:r>
          </a:p>
          <a:p>
            <a:r>
              <a:rPr lang="es-CO" b="1" dirty="0"/>
              <a:t>- </a:t>
            </a:r>
            <a:r>
              <a:rPr lang="es-CO" dirty="0"/>
              <a:t>1% Art. 111 Ley 99/93 ($149.027.995) Acuerdo 004-2019 Subcuenta Adaptación al Cambio Climático.</a:t>
            </a:r>
          </a:p>
          <a:p>
            <a:endParaRPr lang="es-CO" dirty="0"/>
          </a:p>
          <a:p>
            <a:r>
              <a:rPr lang="es-CO" b="1" dirty="0"/>
              <a:t>SDA.</a:t>
            </a:r>
          </a:p>
          <a:p>
            <a:r>
              <a:rPr lang="es-CO" dirty="0"/>
              <a:t>- ($223.438.064.000) Convenio 505 2019 IDIGER/SDA. Sendero Mariposas Acuerdo 004-2019. Subcuenta Reducción del Riesgo.</a:t>
            </a:r>
          </a:p>
          <a:p>
            <a:endParaRPr lang="es-CO" dirty="0"/>
          </a:p>
          <a:p>
            <a:r>
              <a:rPr lang="es-CO" b="1" dirty="0"/>
              <a:t>SDHT.</a:t>
            </a:r>
          </a:p>
          <a:p>
            <a:r>
              <a:rPr lang="es-CO" dirty="0"/>
              <a:t>- ($11.959.720.134) Convenio 484 de 2019 IDIGER/SDHT/CVP. </a:t>
            </a:r>
            <a:r>
              <a:rPr lang="es-CO" i="1" dirty="0"/>
              <a:t>‘Paseo </a:t>
            </a:r>
            <a:r>
              <a:rPr lang="es-CO" i="1" dirty="0" err="1"/>
              <a:t>Illimaní</a:t>
            </a:r>
            <a:r>
              <a:rPr lang="es-CO" i="1" dirty="0"/>
              <a:t>’</a:t>
            </a:r>
            <a:r>
              <a:rPr lang="es-CO" dirty="0"/>
              <a:t> Adquisición predial y ejecución de obras de mitigación en mirador del paraíso y alameda.  Acuerdo 004-2019. Subcuenta Reducción del Riesgo.</a:t>
            </a:r>
          </a:p>
          <a:p>
            <a:endParaRPr lang="es-CO" dirty="0"/>
          </a:p>
          <a:p>
            <a:r>
              <a:rPr lang="es-CO" b="1" dirty="0"/>
              <a:t>SUBTOTAL ($324.780.336.830)</a:t>
            </a:r>
          </a:p>
          <a:p>
            <a:endParaRPr lang="es-CO" dirty="0"/>
          </a:p>
          <a:p>
            <a:r>
              <a:rPr lang="es-CO" b="1" dirty="0"/>
              <a:t>Convenios vigentes</a:t>
            </a:r>
          </a:p>
          <a:p>
            <a:endParaRPr lang="es-CO" dirty="0"/>
          </a:p>
          <a:p>
            <a:r>
              <a:rPr lang="es-CO" b="1" dirty="0"/>
              <a:t>JBB </a:t>
            </a:r>
          </a:p>
          <a:p>
            <a:r>
              <a:rPr lang="es-CO" b="1" dirty="0"/>
              <a:t>-   </a:t>
            </a:r>
            <a:r>
              <a:rPr lang="es-CO" dirty="0"/>
              <a:t>($57.352.770) Acuerdo 004-2015 Subcuenta conocimiento del riesgo y de los efectos del cambio climático.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($7.130.682) Acuerdo 004-2015 Subcuenta adaptación al cambio climático.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($5.760.582.545) Acuerdo 001-2017 Subcuenta reducción del Riesgo.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b="1" dirty="0"/>
              <a:t>CVP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($3.605.517.510) Acuerdo 003-2019 Subcuenta reducción del Riesgo.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b="1" dirty="0"/>
              <a:t>SDE</a:t>
            </a:r>
          </a:p>
          <a:p>
            <a:r>
              <a:rPr lang="es-CO" dirty="0"/>
              <a:t>- ($507.320.000) Acuerdo 001-2019 Subcuenta reducción del Riesgo.	</a:t>
            </a:r>
          </a:p>
          <a:p>
            <a:endParaRPr lang="es-CO" dirty="0"/>
          </a:p>
          <a:p>
            <a:r>
              <a:rPr lang="es-CO" b="1" dirty="0"/>
              <a:t>SUB – TOTAL ($9.937.903.507)</a:t>
            </a:r>
          </a:p>
          <a:p>
            <a:endParaRPr lang="es-CO" b="1" dirty="0"/>
          </a:p>
          <a:p>
            <a:r>
              <a:rPr lang="es-CO" b="1" dirty="0"/>
              <a:t>TOTAL $334.718.240.337</a:t>
            </a:r>
          </a:p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01C9A1-4CFB-4366-8395-F8C54B0715C7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680550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 b="1" dirty="0"/>
              <a:t>Destinación Especifica </a:t>
            </a:r>
          </a:p>
          <a:p>
            <a:r>
              <a:rPr lang="es-CO" dirty="0"/>
              <a:t>						</a:t>
            </a:r>
          </a:p>
          <a:p>
            <a:r>
              <a:rPr lang="es-CO" b="1" dirty="0"/>
              <a:t>EAB. </a:t>
            </a:r>
          </a:p>
          <a:p>
            <a:r>
              <a:rPr lang="es-CO" b="1" dirty="0"/>
              <a:t>- </a:t>
            </a:r>
            <a:r>
              <a:rPr lang="es-CO" dirty="0"/>
              <a:t>Excedentes financieros Van </a:t>
            </a:r>
            <a:r>
              <a:rPr lang="es-CO" dirty="0" err="1"/>
              <a:t>der</a:t>
            </a:r>
            <a:r>
              <a:rPr lang="es-CO" dirty="0"/>
              <a:t> Hammen ($89.233.524.701) Acuerdo 004-2019. Subcuenta Adaptación al Cambio Climático.</a:t>
            </a:r>
          </a:p>
          <a:p>
            <a:r>
              <a:rPr lang="es-CO" b="1" dirty="0"/>
              <a:t>- </a:t>
            </a:r>
            <a:r>
              <a:rPr lang="es-CO" dirty="0"/>
              <a:t>1% Art. 111 Ley 99/93 ($149.027.995) Acuerdo 004-2019 Subcuenta Adaptación al Cambio Climático.</a:t>
            </a:r>
          </a:p>
          <a:p>
            <a:endParaRPr lang="es-CO" dirty="0"/>
          </a:p>
          <a:p>
            <a:r>
              <a:rPr lang="es-CO" b="1" dirty="0"/>
              <a:t>SDA.</a:t>
            </a:r>
          </a:p>
          <a:p>
            <a:r>
              <a:rPr lang="es-CO" dirty="0"/>
              <a:t>- ($223.438.064.000) Convenio 505 2019 IDIGER/SDA. Sendero Mariposas Acuerdo 004-2019. Subcuenta Reducción del Riesgo.</a:t>
            </a:r>
          </a:p>
          <a:p>
            <a:endParaRPr lang="es-CO" dirty="0"/>
          </a:p>
          <a:p>
            <a:r>
              <a:rPr lang="es-CO" b="1" dirty="0"/>
              <a:t>SDHT.</a:t>
            </a:r>
          </a:p>
          <a:p>
            <a:r>
              <a:rPr lang="es-CO" dirty="0"/>
              <a:t>- ($11.959.720.134) Convenio 484 de 2019 IDIGER/SDHT/CVP. </a:t>
            </a:r>
            <a:r>
              <a:rPr lang="es-CO" i="1" dirty="0"/>
              <a:t>‘Paseo </a:t>
            </a:r>
            <a:r>
              <a:rPr lang="es-CO" i="1" dirty="0" err="1"/>
              <a:t>Illimaní</a:t>
            </a:r>
            <a:r>
              <a:rPr lang="es-CO" i="1" dirty="0"/>
              <a:t>’</a:t>
            </a:r>
            <a:r>
              <a:rPr lang="es-CO" dirty="0"/>
              <a:t> Adquisición predial y ejecución de obras de mitigación en mirador del paraíso y alameda.  Acuerdo 004-2019. Subcuenta Reducción del Riesgo.</a:t>
            </a:r>
          </a:p>
          <a:p>
            <a:endParaRPr lang="es-CO" dirty="0"/>
          </a:p>
          <a:p>
            <a:r>
              <a:rPr lang="es-CO" b="1" dirty="0"/>
              <a:t>SUBTOTAL ($324.780.336.830)</a:t>
            </a:r>
          </a:p>
          <a:p>
            <a:endParaRPr lang="es-CO" dirty="0"/>
          </a:p>
          <a:p>
            <a:r>
              <a:rPr lang="es-CO" b="1" dirty="0"/>
              <a:t>Convenios vigentes</a:t>
            </a:r>
          </a:p>
          <a:p>
            <a:endParaRPr lang="es-CO" dirty="0"/>
          </a:p>
          <a:p>
            <a:r>
              <a:rPr lang="es-CO" b="1" dirty="0"/>
              <a:t>JBB </a:t>
            </a:r>
          </a:p>
          <a:p>
            <a:r>
              <a:rPr lang="es-CO" b="1" dirty="0"/>
              <a:t>-   </a:t>
            </a:r>
            <a:r>
              <a:rPr lang="es-CO" dirty="0"/>
              <a:t>($57.352.770) Acuerdo 004-2015 Subcuenta conocimiento del riesgo y de los efectos del cambio climático.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($7.130.682) Acuerdo 004-2015 Subcuenta adaptación al cambio climático.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($5.760.582.545) Acuerdo 001-2017 Subcuenta reducción del Riesgo.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b="1" dirty="0"/>
              <a:t>CVP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($3.605.517.510) Acuerdo 003-2019 Subcuenta reducción del Riesgo.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b="1" dirty="0"/>
              <a:t>SDE</a:t>
            </a:r>
          </a:p>
          <a:p>
            <a:r>
              <a:rPr lang="es-CO" dirty="0"/>
              <a:t>- ($507.320.000) Acuerdo 001-2019 Subcuenta reducción del Riesgo.	</a:t>
            </a:r>
          </a:p>
          <a:p>
            <a:endParaRPr lang="es-CO" dirty="0"/>
          </a:p>
          <a:p>
            <a:r>
              <a:rPr lang="es-CO" b="1" dirty="0"/>
              <a:t>SUB – TOTAL ($9.937.903.507)</a:t>
            </a:r>
          </a:p>
          <a:p>
            <a:endParaRPr lang="es-CO" b="1" dirty="0"/>
          </a:p>
          <a:p>
            <a:r>
              <a:rPr lang="es-CO" b="1" dirty="0"/>
              <a:t>TOTAL $334.718.240.337</a:t>
            </a:r>
          </a:p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01C9A1-4CFB-4366-8395-F8C54B0715C7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629819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 b="1" dirty="0"/>
              <a:t>Destinación Especifica </a:t>
            </a:r>
          </a:p>
          <a:p>
            <a:r>
              <a:rPr lang="es-CO" dirty="0"/>
              <a:t>						</a:t>
            </a:r>
          </a:p>
          <a:p>
            <a:r>
              <a:rPr lang="es-CO" b="1" dirty="0"/>
              <a:t>EAB. </a:t>
            </a:r>
          </a:p>
          <a:p>
            <a:r>
              <a:rPr lang="es-CO" b="1" dirty="0"/>
              <a:t>- </a:t>
            </a:r>
            <a:r>
              <a:rPr lang="es-CO" dirty="0"/>
              <a:t>Excedentes financieros Van </a:t>
            </a:r>
            <a:r>
              <a:rPr lang="es-CO" dirty="0" err="1"/>
              <a:t>der</a:t>
            </a:r>
            <a:r>
              <a:rPr lang="es-CO" dirty="0"/>
              <a:t> Hammen ($89.233.524.701) Acuerdo 004-2019. Subcuenta Adaptación al Cambio Climático.</a:t>
            </a:r>
          </a:p>
          <a:p>
            <a:r>
              <a:rPr lang="es-CO" b="1" dirty="0"/>
              <a:t>- </a:t>
            </a:r>
            <a:r>
              <a:rPr lang="es-CO" dirty="0"/>
              <a:t>1% Art. 111 Ley 99/93 ($149.027.995) Acuerdo 004-2019 Subcuenta Adaptación al Cambio Climático.</a:t>
            </a:r>
          </a:p>
          <a:p>
            <a:endParaRPr lang="es-CO" dirty="0"/>
          </a:p>
          <a:p>
            <a:r>
              <a:rPr lang="es-CO" b="1" dirty="0"/>
              <a:t>SDA.</a:t>
            </a:r>
          </a:p>
          <a:p>
            <a:r>
              <a:rPr lang="es-CO" dirty="0"/>
              <a:t>- ($223.438.064.000) Convenio 505 2019 IDIGER/SDA. Sendero Mariposas Acuerdo 004-2019. Subcuenta Reducción del Riesgo.</a:t>
            </a:r>
          </a:p>
          <a:p>
            <a:endParaRPr lang="es-CO" dirty="0"/>
          </a:p>
          <a:p>
            <a:r>
              <a:rPr lang="es-CO" b="1" dirty="0"/>
              <a:t>SDHT.</a:t>
            </a:r>
          </a:p>
          <a:p>
            <a:r>
              <a:rPr lang="es-CO" dirty="0"/>
              <a:t>- ($11.959.720.134) Convenio 484 de 2019 IDIGER/SDHT/CVP. </a:t>
            </a:r>
            <a:r>
              <a:rPr lang="es-CO" i="1" dirty="0"/>
              <a:t>‘Paseo </a:t>
            </a:r>
            <a:r>
              <a:rPr lang="es-CO" i="1" dirty="0" err="1"/>
              <a:t>Illimaní</a:t>
            </a:r>
            <a:r>
              <a:rPr lang="es-CO" i="1" dirty="0"/>
              <a:t>’</a:t>
            </a:r>
            <a:r>
              <a:rPr lang="es-CO" dirty="0"/>
              <a:t> Adquisición predial y ejecución de obras de mitigación en mirador del paraíso y alameda.  Acuerdo 004-2019. Subcuenta Reducción del Riesgo.</a:t>
            </a:r>
          </a:p>
          <a:p>
            <a:endParaRPr lang="es-CO" dirty="0"/>
          </a:p>
          <a:p>
            <a:r>
              <a:rPr lang="es-CO" b="1" dirty="0"/>
              <a:t>SUBTOTAL ($324.780.336.830)</a:t>
            </a:r>
          </a:p>
          <a:p>
            <a:endParaRPr lang="es-CO" dirty="0"/>
          </a:p>
          <a:p>
            <a:r>
              <a:rPr lang="es-CO" b="1" dirty="0"/>
              <a:t>Convenios vigentes</a:t>
            </a:r>
          </a:p>
          <a:p>
            <a:endParaRPr lang="es-CO" dirty="0"/>
          </a:p>
          <a:p>
            <a:r>
              <a:rPr lang="es-CO" b="1" dirty="0"/>
              <a:t>JBB </a:t>
            </a:r>
          </a:p>
          <a:p>
            <a:r>
              <a:rPr lang="es-CO" b="1" dirty="0"/>
              <a:t>-   </a:t>
            </a:r>
            <a:r>
              <a:rPr lang="es-CO" dirty="0"/>
              <a:t>($57.352.770) Acuerdo 004-2015 Subcuenta conocimiento del riesgo y de los efectos del cambio climático.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($7.130.682) Acuerdo 004-2015 Subcuenta adaptación al cambio climático.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($5.760.582.545) Acuerdo 001-2017 Subcuenta reducción del Riesgo.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b="1" dirty="0"/>
              <a:t>CVP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($3.605.517.510) Acuerdo 003-2019 Subcuenta reducción del Riesgo.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b="1" dirty="0"/>
              <a:t>SDE</a:t>
            </a:r>
          </a:p>
          <a:p>
            <a:r>
              <a:rPr lang="es-CO" dirty="0"/>
              <a:t>- ($507.320.000) Acuerdo 001-2019 Subcuenta reducción del Riesgo.	</a:t>
            </a:r>
          </a:p>
          <a:p>
            <a:endParaRPr lang="es-CO" dirty="0"/>
          </a:p>
          <a:p>
            <a:r>
              <a:rPr lang="es-CO" b="1" dirty="0"/>
              <a:t>SUB – TOTAL ($9.937.903.507)</a:t>
            </a:r>
          </a:p>
          <a:p>
            <a:endParaRPr lang="es-CO" b="1" dirty="0"/>
          </a:p>
          <a:p>
            <a:r>
              <a:rPr lang="es-CO" b="1" dirty="0"/>
              <a:t>TOTAL $334.718.240.337</a:t>
            </a:r>
          </a:p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01C9A1-4CFB-4366-8395-F8C54B0715C7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634181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 b="1" dirty="0"/>
              <a:t>Destinación Especifica </a:t>
            </a:r>
          </a:p>
          <a:p>
            <a:r>
              <a:rPr lang="es-CO" dirty="0"/>
              <a:t>						</a:t>
            </a:r>
          </a:p>
          <a:p>
            <a:r>
              <a:rPr lang="es-CO" b="1" dirty="0"/>
              <a:t>EAB. </a:t>
            </a:r>
          </a:p>
          <a:p>
            <a:r>
              <a:rPr lang="es-CO" b="1" dirty="0"/>
              <a:t>- </a:t>
            </a:r>
            <a:r>
              <a:rPr lang="es-CO" dirty="0"/>
              <a:t>Excedentes financieros Van </a:t>
            </a:r>
            <a:r>
              <a:rPr lang="es-CO" dirty="0" err="1"/>
              <a:t>der</a:t>
            </a:r>
            <a:r>
              <a:rPr lang="es-CO" dirty="0"/>
              <a:t> Hammen ($89.233.524.701) Acuerdo 004-2019. Subcuenta Adaptación al Cambio Climático.</a:t>
            </a:r>
          </a:p>
          <a:p>
            <a:r>
              <a:rPr lang="es-CO" b="1" dirty="0"/>
              <a:t>- </a:t>
            </a:r>
            <a:r>
              <a:rPr lang="es-CO" dirty="0"/>
              <a:t>1% Art. 111 Ley 99/93 ($149.027.995) Acuerdo 004-2019 Subcuenta Adaptación al Cambio Climático.</a:t>
            </a:r>
          </a:p>
          <a:p>
            <a:endParaRPr lang="es-CO" dirty="0"/>
          </a:p>
          <a:p>
            <a:r>
              <a:rPr lang="es-CO" b="1" dirty="0"/>
              <a:t>SDA.</a:t>
            </a:r>
          </a:p>
          <a:p>
            <a:r>
              <a:rPr lang="es-CO" dirty="0"/>
              <a:t>- ($223.438.064.000) Convenio 505 2019 IDIGER/SDA. Sendero Mariposas Acuerdo 004-2019. Subcuenta Reducción del Riesgo.</a:t>
            </a:r>
          </a:p>
          <a:p>
            <a:endParaRPr lang="es-CO" dirty="0"/>
          </a:p>
          <a:p>
            <a:r>
              <a:rPr lang="es-CO" b="1" dirty="0"/>
              <a:t>SDHT.</a:t>
            </a:r>
          </a:p>
          <a:p>
            <a:r>
              <a:rPr lang="es-CO" dirty="0"/>
              <a:t>- ($11.959.720.134) Convenio 484 de 2019 IDIGER/SDHT/CVP. </a:t>
            </a:r>
            <a:r>
              <a:rPr lang="es-CO" i="1" dirty="0"/>
              <a:t>‘Paseo </a:t>
            </a:r>
            <a:r>
              <a:rPr lang="es-CO" i="1" dirty="0" err="1"/>
              <a:t>Illimaní</a:t>
            </a:r>
            <a:r>
              <a:rPr lang="es-CO" i="1" dirty="0"/>
              <a:t>’</a:t>
            </a:r>
            <a:r>
              <a:rPr lang="es-CO" dirty="0"/>
              <a:t> Adquisición predial y ejecución de obras de mitigación en mirador del paraíso y alameda.  Acuerdo 004-2019. Subcuenta Reducción del Riesgo.</a:t>
            </a:r>
          </a:p>
          <a:p>
            <a:endParaRPr lang="es-CO" dirty="0"/>
          </a:p>
          <a:p>
            <a:r>
              <a:rPr lang="es-CO" b="1" dirty="0"/>
              <a:t>SUBTOTAL ($324.780.336.830)</a:t>
            </a:r>
          </a:p>
          <a:p>
            <a:endParaRPr lang="es-CO" dirty="0"/>
          </a:p>
          <a:p>
            <a:r>
              <a:rPr lang="es-CO" b="1" dirty="0"/>
              <a:t>Convenios vigentes</a:t>
            </a:r>
          </a:p>
          <a:p>
            <a:endParaRPr lang="es-CO" dirty="0"/>
          </a:p>
          <a:p>
            <a:r>
              <a:rPr lang="es-CO" b="1" dirty="0"/>
              <a:t>JBB </a:t>
            </a:r>
          </a:p>
          <a:p>
            <a:r>
              <a:rPr lang="es-CO" b="1" dirty="0"/>
              <a:t>-   </a:t>
            </a:r>
            <a:r>
              <a:rPr lang="es-CO" dirty="0"/>
              <a:t>($57.352.770) Acuerdo 004-2015 Subcuenta conocimiento del riesgo y de los efectos del cambio climático.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($7.130.682) Acuerdo 004-2015 Subcuenta adaptación al cambio climático.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($5.760.582.545) Acuerdo 001-2017 Subcuenta reducción del Riesgo.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b="1" dirty="0"/>
              <a:t>CVP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($3.605.517.510) Acuerdo 003-2019 Subcuenta reducción del Riesgo.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b="1" dirty="0"/>
              <a:t>SDE</a:t>
            </a:r>
          </a:p>
          <a:p>
            <a:r>
              <a:rPr lang="es-CO" dirty="0"/>
              <a:t>- ($507.320.000) Acuerdo 001-2019 Subcuenta reducción del Riesgo.	</a:t>
            </a:r>
          </a:p>
          <a:p>
            <a:endParaRPr lang="es-CO" dirty="0"/>
          </a:p>
          <a:p>
            <a:r>
              <a:rPr lang="es-CO" b="1" dirty="0"/>
              <a:t>SUB – TOTAL ($9.937.903.507)</a:t>
            </a:r>
          </a:p>
          <a:p>
            <a:endParaRPr lang="es-CO" b="1" dirty="0"/>
          </a:p>
          <a:p>
            <a:r>
              <a:rPr lang="es-CO" b="1" dirty="0"/>
              <a:t>TOTAL $334.718.240.337</a:t>
            </a:r>
          </a:p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01C9A1-4CFB-4366-8395-F8C54B0715C7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448907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7C48D17-5250-AC45-9CDC-538E9F1F0708}" type="slidenum">
              <a:rPr lang="es-CO" smtClean="0"/>
              <a:pPr>
                <a:defRPr/>
              </a:pPr>
              <a:t>43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04235244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7C48D17-5250-AC45-9CDC-538E9F1F0708}" type="slidenum">
              <a:rPr lang="es-CO" smtClean="0"/>
              <a:pPr>
                <a:defRPr/>
              </a:pPr>
              <a:t>44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58163687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7C48D17-5250-AC45-9CDC-538E9F1F0708}" type="slidenum">
              <a:rPr lang="es-CO" smtClean="0"/>
              <a:pPr>
                <a:defRPr/>
              </a:pPr>
              <a:t>45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7556394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gaedd65443c_0_3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" name="Google Shape;113;gaedd65443c_0_3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798999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7C48D17-5250-AC45-9CDC-538E9F1F0708}" type="slidenum">
              <a:rPr lang="es-CO" smtClean="0"/>
              <a:pPr>
                <a:defRPr/>
              </a:pPr>
              <a:t>46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15574284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7C48D17-5250-AC45-9CDC-538E9F1F0708}" type="slidenum">
              <a:rPr lang="es-CO" smtClean="0"/>
              <a:pPr>
                <a:defRPr/>
              </a:pPr>
              <a:t>47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41856363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7C48D17-5250-AC45-9CDC-538E9F1F0708}" type="slidenum">
              <a:rPr lang="es-CO" smtClean="0"/>
              <a:pPr>
                <a:defRPr/>
              </a:pPr>
              <a:t>48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23903093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7C48D17-5250-AC45-9CDC-538E9F1F0708}" type="slidenum">
              <a:rPr lang="es-CO" smtClean="0"/>
              <a:pPr>
                <a:defRPr/>
              </a:pPr>
              <a:t>49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58778797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7C48D17-5250-AC45-9CDC-538E9F1F0708}" type="slidenum">
              <a:rPr lang="es-CO" smtClean="0"/>
              <a:pPr>
                <a:defRPr/>
              </a:pPr>
              <a:t>50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34655120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7C48D17-5250-AC45-9CDC-538E9F1F0708}" type="slidenum">
              <a:rPr lang="es-CO" smtClean="0"/>
              <a:pPr>
                <a:defRPr/>
              </a:pPr>
              <a:t>51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02099890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7C48D17-5250-AC45-9CDC-538E9F1F0708}" type="slidenum">
              <a:rPr lang="es-CO" smtClean="0"/>
              <a:pPr>
                <a:defRPr/>
              </a:pPr>
              <a:t>52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61457114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7C48D17-5250-AC45-9CDC-538E9F1F0708}" type="slidenum">
              <a:rPr lang="es-CO" smtClean="0"/>
              <a:pPr>
                <a:defRPr/>
              </a:pPr>
              <a:t>53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0020138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gaef54e78bf_0_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" name="Google Shape;126;gaef54e78bf_0_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73157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gaedd65443c_0_1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" name="Google Shape;140;gaedd65443c_0_1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604817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gaef54e78bf_0_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5" name="Google Shape;155;gaef54e78bf_0_4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808478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gaef54e78bf_0_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7" name="Google Shape;167;gaef54e78bf_0_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967784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gaef54e78bf_0_9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6" name="Google Shape;176;gaef54e78bf_0_9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999639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Google Shape;464;g91d46f3cf3_0_8:notes"/>
          <p:cNvSpPr>
            <a:spLocks noGrp="1" noRot="1" noChangeAspect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custGeom>
            <a:avLst/>
            <a:gdLst>
              <a:gd name="T0" fmla="*/ 0 w 120000"/>
              <a:gd name="T1" fmla="*/ 0 h 120000"/>
              <a:gd name="T2" fmla="*/ 6096000 w 120000"/>
              <a:gd name="T3" fmla="*/ 0 h 120000"/>
              <a:gd name="T4" fmla="*/ 6096000 w 120000"/>
              <a:gd name="T5" fmla="*/ 3429000 h 120000"/>
              <a:gd name="T6" fmla="*/ 0 w 120000"/>
              <a:gd name="T7" fmla="*/ 3429000 h 120000"/>
              <a:gd name="T8" fmla="*/ 0 w 120000"/>
              <a:gd name="T9" fmla="*/ 0 h 12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Google Shape;465;g91d46f3cf3_0_8:notes"/>
          <p:cNvSpPr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5" tIns="91425" rIns="91425" bIns="91425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s-CO" altLang="es-CO" smtClean="0"/>
          </a:p>
        </p:txBody>
      </p:sp>
    </p:spTree>
    <p:extLst>
      <p:ext uri="{BB962C8B-B14F-4D97-AF65-F5344CB8AC3E}">
        <p14:creationId xmlns:p14="http://schemas.microsoft.com/office/powerpoint/2010/main" val="40215826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 b="1" dirty="0"/>
              <a:t>Destinación Especifica </a:t>
            </a:r>
          </a:p>
          <a:p>
            <a:r>
              <a:rPr lang="es-CO" dirty="0"/>
              <a:t>						</a:t>
            </a:r>
          </a:p>
          <a:p>
            <a:r>
              <a:rPr lang="es-CO" b="1" dirty="0"/>
              <a:t>EAB. </a:t>
            </a:r>
          </a:p>
          <a:p>
            <a:r>
              <a:rPr lang="es-CO" b="1" dirty="0"/>
              <a:t>- </a:t>
            </a:r>
            <a:r>
              <a:rPr lang="es-CO" dirty="0"/>
              <a:t>Excedentes financieros Van </a:t>
            </a:r>
            <a:r>
              <a:rPr lang="es-CO" dirty="0" err="1"/>
              <a:t>der</a:t>
            </a:r>
            <a:r>
              <a:rPr lang="es-CO" dirty="0"/>
              <a:t> Hammen ($89.233.524.701) Acuerdo 004-2019. Subcuenta Adaptación al Cambio Climático.</a:t>
            </a:r>
          </a:p>
          <a:p>
            <a:r>
              <a:rPr lang="es-CO" b="1" dirty="0"/>
              <a:t>- </a:t>
            </a:r>
            <a:r>
              <a:rPr lang="es-CO" dirty="0"/>
              <a:t>1% Art. 111 Ley 99/93 ($149.027.995) Acuerdo 004-2019 Subcuenta Adaptación al Cambio Climático.</a:t>
            </a:r>
          </a:p>
          <a:p>
            <a:endParaRPr lang="es-CO" dirty="0"/>
          </a:p>
          <a:p>
            <a:r>
              <a:rPr lang="es-CO" b="1" dirty="0"/>
              <a:t>SDA.</a:t>
            </a:r>
          </a:p>
          <a:p>
            <a:r>
              <a:rPr lang="es-CO" dirty="0"/>
              <a:t>- ($223.438.064.000) Convenio 505 2019 IDIGER/SDA. Sendero Mariposas Acuerdo 004-2019. Subcuenta Reducción del Riesgo.</a:t>
            </a:r>
          </a:p>
          <a:p>
            <a:endParaRPr lang="es-CO" dirty="0"/>
          </a:p>
          <a:p>
            <a:r>
              <a:rPr lang="es-CO" b="1" dirty="0"/>
              <a:t>SDHT.</a:t>
            </a:r>
          </a:p>
          <a:p>
            <a:r>
              <a:rPr lang="es-CO" dirty="0"/>
              <a:t>- ($11.959.720.134) Convenio 484 de 2019 IDIGER/SDHT/CVP. </a:t>
            </a:r>
            <a:r>
              <a:rPr lang="es-CO" i="1" dirty="0"/>
              <a:t>‘Paseo </a:t>
            </a:r>
            <a:r>
              <a:rPr lang="es-CO" i="1" dirty="0" err="1"/>
              <a:t>Illimaní</a:t>
            </a:r>
            <a:r>
              <a:rPr lang="es-CO" i="1" dirty="0"/>
              <a:t>’</a:t>
            </a:r>
            <a:r>
              <a:rPr lang="es-CO" dirty="0"/>
              <a:t> Adquisición predial y ejecución de obras de mitigación en mirador del paraíso y alameda.  Acuerdo 004-2019. Subcuenta Reducción del Riesgo.</a:t>
            </a:r>
          </a:p>
          <a:p>
            <a:endParaRPr lang="es-CO" dirty="0"/>
          </a:p>
          <a:p>
            <a:r>
              <a:rPr lang="es-CO" b="1" dirty="0"/>
              <a:t>SUBTOTAL ($324.780.336.830)</a:t>
            </a:r>
          </a:p>
          <a:p>
            <a:endParaRPr lang="es-CO" dirty="0"/>
          </a:p>
          <a:p>
            <a:r>
              <a:rPr lang="es-CO" b="1" dirty="0"/>
              <a:t>Convenios vigentes</a:t>
            </a:r>
          </a:p>
          <a:p>
            <a:endParaRPr lang="es-CO" dirty="0"/>
          </a:p>
          <a:p>
            <a:r>
              <a:rPr lang="es-CO" b="1" dirty="0"/>
              <a:t>JBB </a:t>
            </a:r>
          </a:p>
          <a:p>
            <a:r>
              <a:rPr lang="es-CO" b="1" dirty="0"/>
              <a:t>-   </a:t>
            </a:r>
            <a:r>
              <a:rPr lang="es-CO" dirty="0"/>
              <a:t>($57.352.770) Acuerdo 004-2015 Subcuenta conocimiento del riesgo y de los efectos del cambio climático.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($7.130.682) Acuerdo 004-2015 Subcuenta adaptación al cambio climático.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($5.760.582.545) Acuerdo 001-2017 Subcuenta reducción del Riesgo.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b="1" dirty="0"/>
              <a:t>CVP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($3.605.517.510) Acuerdo 003-2019 Subcuenta reducción del Riesgo.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b="1" dirty="0"/>
              <a:t>SDE</a:t>
            </a:r>
          </a:p>
          <a:p>
            <a:r>
              <a:rPr lang="es-CO" dirty="0"/>
              <a:t>- ($507.320.000) Acuerdo 001-2019 Subcuenta reducción del Riesgo.	</a:t>
            </a:r>
          </a:p>
          <a:p>
            <a:endParaRPr lang="es-CO" dirty="0"/>
          </a:p>
          <a:p>
            <a:r>
              <a:rPr lang="es-CO" b="1" dirty="0"/>
              <a:t>SUB – TOTAL ($9.937.903.507)</a:t>
            </a:r>
          </a:p>
          <a:p>
            <a:endParaRPr lang="es-CO" b="1" dirty="0"/>
          </a:p>
          <a:p>
            <a:r>
              <a:rPr lang="es-CO" b="1" dirty="0"/>
              <a:t>TOTAL $334.718.240.337</a:t>
            </a:r>
          </a:p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01C9A1-4CFB-4366-8395-F8C54B0715C7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1832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84FD0C24-167F-B145-B4F9-BBEC676C28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4313" y="1074953"/>
            <a:ext cx="7842422" cy="2387600"/>
          </a:xfrm>
        </p:spPr>
        <p:txBody>
          <a:bodyPr anchor="b">
            <a:normAutofit/>
          </a:bodyPr>
          <a:lstStyle>
            <a:lvl1pPr algn="ctr">
              <a:defRPr sz="4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xmlns="" id="{0B293AB8-AD8F-1B43-BE33-C1636273433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4313" y="3602038"/>
            <a:ext cx="7842422" cy="862870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3F1652EC-1CCB-8E4F-8ACD-06BAE1B880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3D647-BA8E-114D-A7CC-C56E98786189}" type="datetimeFigureOut">
              <a:rPr lang="es-CO" smtClean="0"/>
              <a:t>22/12/2020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CC1681CF-A43D-8540-95CD-A507ED4DC3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044D847E-1CCA-9848-87C8-F06853ECD4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FA2DA-92D0-4A4B-82E0-526465EB69D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739583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4CE36F18-80EF-E649-B52C-8108A3D217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xmlns="" id="{4B0DF9C4-EFC2-F94F-8475-F72D83600E6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3C6C1CBE-D8A2-784C-AC55-30CFEC839A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3D647-BA8E-114D-A7CC-C56E98786189}" type="datetimeFigureOut">
              <a:rPr lang="es-CO" smtClean="0"/>
              <a:t>22/12/2020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BB59AB80-F0B2-094C-A813-67B31C0E7D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15F2EE36-F5DA-A14C-ADE7-2F2B614571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FA2DA-92D0-4A4B-82E0-526465EB69D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382601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xmlns="" id="{358BDE17-F533-B342-A639-6968DAB5388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xmlns="" id="{D628A0CD-F77B-8041-89A2-8A25A9999A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5443C410-3AF6-2148-B3BD-DE765BD942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3D647-BA8E-114D-A7CC-C56E98786189}" type="datetimeFigureOut">
              <a:rPr lang="es-CO" smtClean="0"/>
              <a:t>22/12/2020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C36FCA7B-3830-CE48-B62A-59C8D53DC6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3FEE7902-F9B3-FC40-88BC-6CFF48D91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FA2DA-92D0-4A4B-82E0-526465EB69D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386704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BC2D01A4-BB75-DB45-86D2-2EC80A22AF6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xmlns="" id="{AB84C4D2-DAA0-A64C-9A77-CED320AFBAD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C5017C70-F5CC-B544-989D-A691AD0E85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B59E8-8B59-1649-81C0-F67E8F1E2FA2}" type="datetimeFigureOut">
              <a:rPr lang="es-CO" smtClean="0"/>
              <a:t>22/12/2020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F779CADF-5EF1-8145-9E25-DB3A78C956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32B07AFE-6B89-004D-986D-FB9607FF03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1E9A8-A42A-A94B-9118-0C618D24025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314820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81460EDA-136B-8440-9376-CE41C1F01B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935FE297-486B-804B-A1AB-B75B3085B8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AC12AE49-76A9-124A-9926-B905B3143B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B59E8-8B59-1649-81C0-F67E8F1E2FA2}" type="datetimeFigureOut">
              <a:rPr lang="es-CO" smtClean="0"/>
              <a:t>22/12/2020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1131DEA0-D3C3-4646-94A1-C1D4D7AD9D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ECA640B2-2518-A04F-810E-E3D0543B5F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1E9A8-A42A-A94B-9118-0C618D24025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283815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11D365F5-71A9-9A46-A309-783116DAA1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C468C4DC-D519-9F48-92D6-A8EBB5DF5A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F7E0FA81-182E-C944-99A8-8697DDF665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B59E8-8B59-1649-81C0-F67E8F1E2FA2}" type="datetimeFigureOut">
              <a:rPr lang="es-CO" smtClean="0"/>
              <a:t>22/12/2020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F4CAF65B-1F73-AA45-A1C7-B513C443F8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1EC89808-BBEA-5042-8487-4E748A796D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1E9A8-A42A-A94B-9118-0C618D24025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033441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081A6D5B-6389-1D40-8E17-6471B55E3A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B93DD796-7685-4744-8052-02105E5F907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xmlns="" id="{E595A3E1-B7E1-CB49-BA55-6EDF25B0E43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xmlns="" id="{4111C325-0EB2-F443-9991-23DDD99524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B59E8-8B59-1649-81C0-F67E8F1E2FA2}" type="datetimeFigureOut">
              <a:rPr lang="es-CO" smtClean="0"/>
              <a:t>22/12/2020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xmlns="" id="{9A446A63-5622-774E-83E9-517F501CDD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xmlns="" id="{4D11F347-8049-BE40-A2D6-C60778DFC5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1E9A8-A42A-A94B-9118-0C618D24025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385270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F8FA4417-C076-AD42-8587-CA4081AA2F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350C4775-2E52-FD4B-B12F-5FA6A5F0C5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xmlns="" id="{C59E229C-C119-1047-BF98-5BCB1D4B1B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xmlns="" id="{DD9B2C31-B3AB-0549-92FE-F27AB811F6F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xmlns="" id="{CDF3955A-3D24-FD47-A5E2-9D1F536B33C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xmlns="" id="{36DEA1F3-99EB-044D-8400-9AAA57E099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B59E8-8B59-1649-81C0-F67E8F1E2FA2}" type="datetimeFigureOut">
              <a:rPr lang="es-CO" smtClean="0"/>
              <a:t>22/12/2020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xmlns="" id="{2FB4FB2F-4D09-E04A-8CD8-9A5765DAE2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xmlns="" id="{D41F75BB-4C15-AD45-BB20-3E3C927ACE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1E9A8-A42A-A94B-9118-0C618D24025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60146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9FCC9C0F-0734-2240-B232-7A98D25F00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xmlns="" id="{155D08A9-2571-3F45-8C78-68F7B14E79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B59E8-8B59-1649-81C0-F67E8F1E2FA2}" type="datetimeFigureOut">
              <a:rPr lang="es-CO" smtClean="0"/>
              <a:t>22/12/2020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xmlns="" id="{1ED80B77-F681-674E-ADF9-8F45966220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xmlns="" id="{D80B571C-314E-954F-9B09-33E3E8DAEC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1E9A8-A42A-A94B-9118-0C618D24025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0539362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xmlns="" id="{40B0B7E8-B2E7-8F4E-9750-6B66C93E7A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B59E8-8B59-1649-81C0-F67E8F1E2FA2}" type="datetimeFigureOut">
              <a:rPr lang="es-CO" smtClean="0"/>
              <a:t>22/12/2020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xmlns="" id="{E3596092-8D11-A244-98A0-2193E17DE8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xmlns="" id="{B038E2DE-34F1-4741-B965-4F67A08CB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1E9A8-A42A-A94B-9118-0C618D24025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3012214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0C1B73EF-7D33-2F40-8C06-E3E5C00215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B1E0D3DF-70CA-8A47-966A-39259CFDEB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9B954151-91DA-1347-A2AC-AAF4A2B4BB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xmlns="" id="{64AC970E-0BCC-174F-BAEB-7421F934EC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B59E8-8B59-1649-81C0-F67E8F1E2FA2}" type="datetimeFigureOut">
              <a:rPr lang="es-CO" smtClean="0"/>
              <a:t>22/12/2020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xmlns="" id="{DF2E5BEF-8DBF-F44B-91AB-0D1990DD0C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xmlns="" id="{5FFE74D4-4F44-1243-9E85-DF270384C8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1E9A8-A42A-A94B-9118-0C618D24025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497715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B7F5DBAD-94CD-9840-8B46-BC7E85F90D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1C52322F-04F9-544E-B149-93B43F506D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1DA817AC-4AC7-DF4F-8316-5ED8007F4D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3D647-BA8E-114D-A7CC-C56E98786189}" type="datetimeFigureOut">
              <a:rPr lang="es-CO" smtClean="0"/>
              <a:t>22/12/2020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0917DF28-6046-E54B-9A1C-DF61EC80EB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2F435D11-EFAA-6844-8149-0D152E3F38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FA2DA-92D0-4A4B-82E0-526465EB69D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7412543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DCB8F445-C571-BD46-9EC5-253234875D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xmlns="" id="{C1E19736-454A-EE4A-AFC3-B8E90FD40B0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DB5BF52A-2B45-0140-BC8B-B501773479B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xmlns="" id="{1A21223E-01DD-654A-A43D-66483F47E0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B59E8-8B59-1649-81C0-F67E8F1E2FA2}" type="datetimeFigureOut">
              <a:rPr lang="es-CO" smtClean="0"/>
              <a:t>22/12/2020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xmlns="" id="{99E321EB-8F4A-7247-9BC9-A17811071A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xmlns="" id="{4E343380-C46C-D741-B89A-EA9CA3D1CB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1E9A8-A42A-A94B-9118-0C618D24025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9000988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9EC029A9-AC33-1B48-8527-02416CB812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xmlns="" id="{A09A45B2-AFB5-054A-BCDC-26EE248E01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44677DA9-33B4-9E45-870D-F1FD11A76A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B59E8-8B59-1649-81C0-F67E8F1E2FA2}" type="datetimeFigureOut">
              <a:rPr lang="es-CO" smtClean="0"/>
              <a:t>22/12/2020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19E60B91-FF9D-CB45-9EBF-9F955C2858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357A6E61-6BA4-6341-9BB7-BA83A77DA1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1E9A8-A42A-A94B-9118-0C618D24025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0145205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xmlns="" id="{40E0CC68-EC10-1E4E-A85A-48E72FBA588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xmlns="" id="{46FEC05D-2A2D-364E-B3D0-B760CCB227A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AB202AB1-8A79-9049-9C94-189D24EF91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B59E8-8B59-1649-81C0-F67E8F1E2FA2}" type="datetimeFigureOut">
              <a:rPr lang="es-CO" smtClean="0"/>
              <a:t>22/12/2020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DEB65300-8AC6-6E49-B2A1-47AF047137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C3ADBF72-B314-6343-A3C5-00F5A72D93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1E9A8-A42A-A94B-9118-0C618D24025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6785960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80658457-A015-E543-A09B-BC4700ADE8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xmlns="" id="{B2EFB566-BCC7-FC4F-A3A3-4B0C35A180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D609BD49-C3A8-4E4E-8C81-EAAE795913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9EB28-4BF3-EE41-BD64-06D9F06B4123}" type="datetimeFigureOut">
              <a:rPr lang="es-CO" smtClean="0"/>
              <a:t>22/12/2020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2AA83026-F14A-2542-A753-DEF4ACA2C0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340B2736-D036-B742-89F5-53288BE5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2454C-FC01-0E4D-8CD8-54A9CA5D61B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7633976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883E7252-1406-5048-905A-0835010096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87A889B3-9E96-CA48-8E6C-43BB01975E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B698DB2C-A223-D041-A340-41C181FED1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9EB28-4BF3-EE41-BD64-06D9F06B4123}" type="datetimeFigureOut">
              <a:rPr lang="es-CO" smtClean="0"/>
              <a:t>22/12/2020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93DF3B9B-F89B-E845-AE20-E57CD9AD6A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089F0281-B5D4-0344-A63C-C996B66EC8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2454C-FC01-0E4D-8CD8-54A9CA5D61B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0720042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8C79FBB2-9D8B-1940-B655-C96256D316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3CF9CEDB-5F46-1F40-AD44-DC51842255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0C5C5940-EF08-FA48-AC3E-10F8FD32F7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9EB28-4BF3-EE41-BD64-06D9F06B4123}" type="datetimeFigureOut">
              <a:rPr lang="es-CO" smtClean="0"/>
              <a:t>22/12/2020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9A1E9756-3C31-1547-83A3-10C869C915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5905B97B-7582-AD41-A12B-AC6E138A1C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2454C-FC01-0E4D-8CD8-54A9CA5D61B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7970631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86D0484A-E593-7543-8A90-99360DBFCB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9C8271A7-A529-0B42-AC57-7C15A34080E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xmlns="" id="{F7F1E7CF-4333-3248-85BA-7CB69082B2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xmlns="" id="{0CC1DBD1-6DA1-D542-893F-3B00FD019A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9EB28-4BF3-EE41-BD64-06D9F06B4123}" type="datetimeFigureOut">
              <a:rPr lang="es-CO" smtClean="0"/>
              <a:t>22/12/2020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xmlns="" id="{3FCB3DF9-BA77-274D-B636-21F08D865E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xmlns="" id="{C9D6D6E9-36EA-7B47-934C-8514A2BA7D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2454C-FC01-0E4D-8CD8-54A9CA5D61B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0170962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6DBFCC4B-EDE6-374A-8E3A-C783D7742F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17BA879D-495C-6146-9654-A8E35F9CEE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xmlns="" id="{7D31DDA5-9727-FA44-8B51-17CC5AA010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xmlns="" id="{FD34399B-E042-124F-8593-4E3A0B74DCD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xmlns="" id="{2F3C28CD-8CAC-844E-9A81-BA58E7A3F93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xmlns="" id="{2AF7A003-272D-FF4C-8BF5-48EBC799DF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9EB28-4BF3-EE41-BD64-06D9F06B4123}" type="datetimeFigureOut">
              <a:rPr lang="es-CO" smtClean="0"/>
              <a:t>22/12/2020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xmlns="" id="{DADD4C57-3354-B249-A063-F4569B7CD8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xmlns="" id="{269BDA48-F83C-E648-AFC1-D2B5345418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2454C-FC01-0E4D-8CD8-54A9CA5D61B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2506133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B742028D-2310-E64D-A5B6-750B2196A7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xmlns="" id="{FEA1BE78-5726-D342-B57E-68A0F5C7F9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9EB28-4BF3-EE41-BD64-06D9F06B4123}" type="datetimeFigureOut">
              <a:rPr lang="es-CO" smtClean="0"/>
              <a:t>22/12/2020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xmlns="" id="{69BB645D-8DF5-744A-A6A8-BC52023FFE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xmlns="" id="{AA57EA31-EBF2-3345-9F86-0896DBA92A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2454C-FC01-0E4D-8CD8-54A9CA5D61B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7663184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xmlns="" id="{EF14B21F-9D57-F649-B24F-02A381D880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9EB28-4BF3-EE41-BD64-06D9F06B4123}" type="datetimeFigureOut">
              <a:rPr lang="es-CO" smtClean="0"/>
              <a:t>22/12/2020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xmlns="" id="{E19A46CA-4BC0-134F-9547-F5E8C18E42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xmlns="" id="{43E25BF6-E6F1-994B-B6AD-BE03AA504C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2454C-FC01-0E4D-8CD8-54A9CA5D61B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597936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DF0BE652-FC2C-DD46-820E-A168900DE0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0FE5A464-56B8-C24D-A988-C1CB29DEAC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C4EA2583-2A14-9B40-A308-85F8BF4C34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3D647-BA8E-114D-A7CC-C56E98786189}" type="datetimeFigureOut">
              <a:rPr lang="es-CO" smtClean="0"/>
              <a:t>22/12/2020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7274B7A4-36FA-4D4B-9166-E0BE521E8D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2E0D10C2-8F0A-D94E-9635-799288A7E9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FA2DA-92D0-4A4B-82E0-526465EB69D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0882925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6873699F-54EF-D04C-A631-7ED07B602A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4E73561B-9669-8047-87E9-8BA49BD915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C65F1EDF-AAD8-834B-9E27-7FCB9E4898F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xmlns="" id="{3F4AC7B2-4AAA-274E-986B-0B23675AE2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9EB28-4BF3-EE41-BD64-06D9F06B4123}" type="datetimeFigureOut">
              <a:rPr lang="es-CO" smtClean="0"/>
              <a:t>22/12/2020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xmlns="" id="{BFF0F9AE-61C9-0040-B40B-82DDAC9448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xmlns="" id="{4299CE11-9CFD-A548-BFBB-5BE7424ECF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2454C-FC01-0E4D-8CD8-54A9CA5D61B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4004850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42A463F2-AC4D-684E-86C3-CC7EEEA520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xmlns="" id="{84A1786C-8F8C-F744-8E1B-F1BB01AACA7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3EEEFEE0-ED83-824F-AB86-2C89CE1EE27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xmlns="" id="{82375057-37AB-504B-AC55-3CDFD4C798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9EB28-4BF3-EE41-BD64-06D9F06B4123}" type="datetimeFigureOut">
              <a:rPr lang="es-CO" smtClean="0"/>
              <a:t>22/12/2020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xmlns="" id="{CDC8E08F-052B-C14F-A61E-14ACBF5592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xmlns="" id="{CFF0AA7E-361B-1E42-AE4B-B77F40C6E8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2454C-FC01-0E4D-8CD8-54A9CA5D61B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1178832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24440CC4-2494-4142-A8CB-8A56154230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xmlns="" id="{A3611625-4B11-8948-B9A9-84C517466FD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949A22A1-E451-A74B-86E7-CFE274908B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9EB28-4BF3-EE41-BD64-06D9F06B4123}" type="datetimeFigureOut">
              <a:rPr lang="es-CO" smtClean="0"/>
              <a:t>22/12/2020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778028C4-9C2F-AC4B-AF31-33471C510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79F6CACB-1A2B-0944-B274-8B3F835614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2454C-FC01-0E4D-8CD8-54A9CA5D61B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6139825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xmlns="" id="{F9B70974-BEED-2E47-AE4B-6746DB25CDE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xmlns="" id="{9DF29514-486E-ED42-8D59-FB1AEAEBE9E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3FF416B7-B6FA-FD47-9FAE-DADA261BC5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9EB28-4BF3-EE41-BD64-06D9F06B4123}" type="datetimeFigureOut">
              <a:rPr lang="es-CO" smtClean="0"/>
              <a:t>22/12/2020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2ADB59DA-3404-964A-B580-7A5D49FCB6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F8DE1AA7-5822-9842-9AE6-E3B21BC0B4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2454C-FC01-0E4D-8CD8-54A9CA5D61B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7582051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EB2C34F3-1D79-D84C-9AEE-5BBF4FC3FB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xmlns="" id="{915A18B5-B6DE-3442-A8E8-34153439C2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120E8004-FA3F-6047-89C1-826FC1AFF1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A49F3-84B4-4C45-ABEC-589A87BA059A}" type="datetimeFigureOut">
              <a:rPr lang="es-CO" smtClean="0"/>
              <a:t>22/12/2020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0A2C1ABB-C8A2-5140-BB12-5BC3DC8786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BF35601D-3853-C544-B491-50442F4DE2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30676-6D56-BA4C-9677-6A423D71F4E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7625426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E4F1C307-0F71-404F-B0CB-0ABFAE2F96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5F1F5C31-F2B1-4748-B866-556E723EF9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88A2EE51-23AD-2F46-A112-FEB8F804FF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A49F3-84B4-4C45-ABEC-589A87BA059A}" type="datetimeFigureOut">
              <a:rPr lang="es-CO" smtClean="0"/>
              <a:t>22/12/2020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AFAED685-0B81-9A4C-B527-72240FE0A4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F8421B6F-AB0D-6148-928D-8966BC3D1D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30676-6D56-BA4C-9677-6A423D71F4E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9760142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7C799E2B-31D4-F94C-A867-885B004607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F77E108F-2FD5-7A46-A6A7-BD4176C290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B9FDDA8F-629D-8E47-AB30-9AE97FC805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A49F3-84B4-4C45-ABEC-589A87BA059A}" type="datetimeFigureOut">
              <a:rPr lang="es-CO" smtClean="0"/>
              <a:t>22/12/2020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67727F3A-5A2A-7846-86A1-A4DB17C41E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C8B0E564-8F2A-2141-948E-FD3DC8050E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30676-6D56-BA4C-9677-6A423D71F4E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1005167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9E74FAF2-2194-804F-8BDF-3383F1ADE8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1F4264D5-4C9C-1048-9DA2-45204788006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xmlns="" id="{43D34F48-BECA-0349-8414-90A6CD918E7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xmlns="" id="{3B1FC567-B0F9-EB4E-A647-772BCF01AE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A49F3-84B4-4C45-ABEC-589A87BA059A}" type="datetimeFigureOut">
              <a:rPr lang="es-CO" smtClean="0"/>
              <a:t>22/12/2020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xmlns="" id="{4D84422F-3042-2B41-B17F-99F388581F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xmlns="" id="{EE6FC0C4-5C3C-F24D-B47C-5558102FAB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30676-6D56-BA4C-9677-6A423D71F4E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3306790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4A9D3248-FF3E-BC4D-89AB-C18ED5DAD1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A945B2B0-8FE7-C34A-B199-26A251EF9B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xmlns="" id="{76D08922-55F3-1745-9477-CB901720A37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xmlns="" id="{5D721245-2F61-BB48-99ED-5720EB37F12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xmlns="" id="{F6BE6623-E43E-3D44-B0BA-B9627DC030E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xmlns="" id="{4AFCAE11-DA24-1249-98A4-8F1DCF21A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A49F3-84B4-4C45-ABEC-589A87BA059A}" type="datetimeFigureOut">
              <a:rPr lang="es-CO" smtClean="0"/>
              <a:t>22/12/2020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xmlns="" id="{C63EF1C3-17F6-8244-AB3C-963FD8B568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xmlns="" id="{A4FDD0D8-1BC8-1442-A9AE-CEDB178CDC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30676-6D56-BA4C-9677-6A423D71F4E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9872888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8B8EAF63-F738-8946-821D-352D5331BE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xmlns="" id="{C6317392-E7A8-DB4C-AAF5-BFA7F6B4D2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A49F3-84B4-4C45-ABEC-589A87BA059A}" type="datetimeFigureOut">
              <a:rPr lang="es-CO" smtClean="0"/>
              <a:t>22/12/2020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xmlns="" id="{B60C4A43-D2A2-EA43-905B-14BC4F471A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xmlns="" id="{D09536F6-44A9-6847-9569-D1698944BD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30676-6D56-BA4C-9677-6A423D71F4E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857508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2D9133DB-267F-6440-A9EA-834BDB8A2E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1623C085-F597-3846-99B9-822E2D4E3F8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xmlns="" id="{C9A2B1AD-BA4D-4845-8382-FF63FC0BB80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xmlns="" id="{F914D61F-0A80-5542-9B39-DD3E9864C5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3D647-BA8E-114D-A7CC-C56E98786189}" type="datetimeFigureOut">
              <a:rPr lang="es-CO" smtClean="0"/>
              <a:t>22/12/2020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xmlns="" id="{6EDBF577-D36D-C34E-AFBB-38DF03859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xmlns="" id="{704669C8-0817-FD44-9DDA-D0C72ABBFE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FA2DA-92D0-4A4B-82E0-526465EB69D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6530841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xmlns="" id="{86471124-C91C-9341-A1CA-2AC330A7FF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A49F3-84B4-4C45-ABEC-589A87BA059A}" type="datetimeFigureOut">
              <a:rPr lang="es-CO" smtClean="0"/>
              <a:t>22/12/2020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xmlns="" id="{75CFC1CA-5326-B048-BE88-4AB578D774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xmlns="" id="{CBE6F345-66AC-3B45-843D-C34455BB7C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30676-6D56-BA4C-9677-6A423D71F4E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2548561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0F1A5454-62AA-CD42-ABE3-836FE155F8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4890FEE8-835D-FD43-AD4E-AF826448C4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20437696-D71E-0947-9280-8F88F311FF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xmlns="" id="{FD3C3EB6-9EDD-BB41-BF80-8D0E65F4A8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A49F3-84B4-4C45-ABEC-589A87BA059A}" type="datetimeFigureOut">
              <a:rPr lang="es-CO" smtClean="0"/>
              <a:t>22/12/2020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xmlns="" id="{3E09ABD9-6BC7-EB45-9DB8-D3A7E154CB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xmlns="" id="{E6A0B4F6-A04D-7744-A7B2-7592E5F1DB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30676-6D56-BA4C-9677-6A423D71F4E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0390241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A8FDED05-065B-7D4E-9B15-AB398F150A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xmlns="" id="{6B31E21D-6D12-4940-8721-66E89C670BA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1962128A-10BC-274E-84CD-ACF4A7B665C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xmlns="" id="{39576213-9C1F-DF40-880C-7AF50B3BBC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A49F3-84B4-4C45-ABEC-589A87BA059A}" type="datetimeFigureOut">
              <a:rPr lang="es-CO" smtClean="0"/>
              <a:t>22/12/2020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xmlns="" id="{0658CF2C-1E8B-734D-A59B-8F00AC2A0E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xmlns="" id="{EF8D5588-6354-CD45-AA9B-82324D4002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30676-6D56-BA4C-9677-6A423D71F4E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5191655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A7E6D0F5-1053-DC4E-B29A-0333ADDED2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xmlns="" id="{48052792-7016-9F47-8363-6133D41A71A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55AEC138-E032-734D-9AD1-71883FA9FF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A49F3-84B4-4C45-ABEC-589A87BA059A}" type="datetimeFigureOut">
              <a:rPr lang="es-CO" smtClean="0"/>
              <a:t>22/12/2020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CD03A168-89DD-F94C-9244-FD2D2CAA6D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E03A0CC0-B7CC-7949-BBD1-8398A9EAB5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30676-6D56-BA4C-9677-6A423D71F4E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0756643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xmlns="" id="{46315AC2-CC28-414E-BDA7-EB66263F7FE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xmlns="" id="{0FA601D2-6375-8F47-B15F-038C9C4C64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CAF89727-371F-0249-9AD7-9A646AA244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A49F3-84B4-4C45-ABEC-589A87BA059A}" type="datetimeFigureOut">
              <a:rPr lang="es-CO" smtClean="0"/>
              <a:t>22/12/2020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130671EB-BA13-F54F-9F81-67399731ED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F23C1E0D-329F-D645-973C-11FBD54385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30676-6D56-BA4C-9677-6A423D71F4E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5330659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 userDrawn="1"/>
        </p:nvSpPr>
        <p:spPr>
          <a:xfrm>
            <a:off x="649818" y="5548314"/>
            <a:ext cx="10852149" cy="365125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CO" sz="1800"/>
          </a:p>
        </p:txBody>
      </p:sp>
      <p:sp>
        <p:nvSpPr>
          <p:cNvPr id="6" name="Marcador de posición de imagen 5"/>
          <p:cNvSpPr>
            <a:spLocks noGrp="1"/>
          </p:cNvSpPr>
          <p:nvPr>
            <p:ph type="pic" sz="quarter" idx="13"/>
          </p:nvPr>
        </p:nvSpPr>
        <p:spPr>
          <a:xfrm>
            <a:off x="649394" y="293956"/>
            <a:ext cx="10852748" cy="5620041"/>
          </a:xfrm>
        </p:spPr>
        <p:txBody>
          <a:bodyPr/>
          <a:lstStyle/>
          <a:p>
            <a:pPr lvl="0"/>
            <a:endParaRPr lang="es-CO" noProof="0"/>
          </a:p>
        </p:txBody>
      </p:sp>
      <p:sp>
        <p:nvSpPr>
          <p:cNvPr id="4" name="Marcador de fecha 1"/>
          <p:cNvSpPr>
            <a:spLocks noGrp="1"/>
          </p:cNvSpPr>
          <p:nvPr>
            <p:ph type="dt" sz="half" idx="14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D238CA44-9DD3-9A4B-AEC8-203D91ABC318}" type="datetimeFigureOut">
              <a:rPr lang="es-CO"/>
              <a:pPr>
                <a:defRPr/>
              </a:pPr>
              <a:t>22/12/2020</a:t>
            </a:fld>
            <a:endParaRPr lang="es-CO"/>
          </a:p>
        </p:txBody>
      </p:sp>
      <p:sp>
        <p:nvSpPr>
          <p:cNvPr id="5" name="Marcador de pie de página 2"/>
          <p:cNvSpPr>
            <a:spLocks noGrp="1"/>
          </p:cNvSpPr>
          <p:nvPr>
            <p:ph type="ftr" sz="quarter" idx="15"/>
          </p:nvPr>
        </p:nvSpPr>
        <p:spPr>
          <a:xfrm>
            <a:off x="7387167" y="5548314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7" name="Marcador de número de diapositiva 3"/>
          <p:cNvSpPr>
            <a:spLocks noGrp="1"/>
          </p:cNvSpPr>
          <p:nvPr>
            <p:ph type="sldNum" sz="quarter" idx="16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8F46226F-F7DD-804B-B0EB-3082AC4DB47A}" type="slidenum">
              <a:rPr lang="es-CO"/>
              <a:pPr>
                <a:defRPr/>
              </a:pPr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122910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489259DF-C816-9B45-85F4-08855BEA99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ED9A20E1-5EA8-3C47-BDE5-7FC578C71E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xmlns="" id="{CD3B6109-B236-FB42-85DD-0C4173E507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xmlns="" id="{2192C8E4-A9D4-BB43-AC9B-FD4E9A568F0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xmlns="" id="{D56877E3-676B-634E-A327-5861B3B051C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xmlns="" id="{3240C7B1-B1A8-2F49-BCE3-E53BA39E93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3D647-BA8E-114D-A7CC-C56E98786189}" type="datetimeFigureOut">
              <a:rPr lang="es-CO" smtClean="0"/>
              <a:t>22/12/2020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xmlns="" id="{6D6F006C-D7FA-F24E-9383-3F6739C7C2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xmlns="" id="{36E2A790-5183-8A47-8137-4E49A8E3EC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FA2DA-92D0-4A4B-82E0-526465EB69D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845284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C4725462-F434-5E4D-9251-A11200E3F4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xmlns="" id="{A08CDEA3-04C0-0B40-9C0A-265EF455A1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3D647-BA8E-114D-A7CC-C56E98786189}" type="datetimeFigureOut">
              <a:rPr lang="es-CO" smtClean="0"/>
              <a:t>22/12/2020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xmlns="" id="{A106C06D-282F-7442-A661-4EDE14E78C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xmlns="" id="{80B7B0A8-C493-F545-9F44-5D2BD5DE91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FA2DA-92D0-4A4B-82E0-526465EB69D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076534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xmlns="" id="{D6C2B615-E770-3A49-8440-0F4C5765DF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3D647-BA8E-114D-A7CC-C56E98786189}" type="datetimeFigureOut">
              <a:rPr lang="es-CO" smtClean="0"/>
              <a:t>22/12/2020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xmlns="" id="{E8946A10-5A70-A645-9935-73D55DD8DE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xmlns="" id="{C7271BA7-AD8F-A645-AB7C-3D7FA5B557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FA2DA-92D0-4A4B-82E0-526465EB69D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855844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E91143A0-D68E-6B4F-88A9-AF7970B51E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664BCEEF-EB42-494E-99EC-180958B38F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388AC344-3737-624A-AE8F-BECF16215B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xmlns="" id="{71A94C89-3FAF-9E42-A79D-82E0475406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3D647-BA8E-114D-A7CC-C56E98786189}" type="datetimeFigureOut">
              <a:rPr lang="es-CO" smtClean="0"/>
              <a:t>22/12/2020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xmlns="" id="{54A0F559-7D62-1B43-BA2B-2F9093E7C7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xmlns="" id="{39FEEFBF-6FA7-4E4E-9948-42F4A04C3B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FA2DA-92D0-4A4B-82E0-526465EB69D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442324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6ACCFC39-2FDD-AC4E-A7A0-01BFB4FABC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xmlns="" id="{E2516379-4105-4E4F-A2A4-2F85EFF4606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C11C6A5C-A1CA-4A47-BDAB-86BFC79781F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xmlns="" id="{9D5B0ED0-B9F3-8D49-B7E4-9F95B7B813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3D647-BA8E-114D-A7CC-C56E98786189}" type="datetimeFigureOut">
              <a:rPr lang="es-CO" smtClean="0"/>
              <a:t>22/12/2020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xmlns="" id="{B9358A26-95A0-5242-B6DE-0490880673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xmlns="" id="{D09DB431-5293-3949-9517-8F85294AB7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FA2DA-92D0-4A4B-82E0-526465EB69D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383652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3.jp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45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xmlns="" id="{017BC423-F75A-DC46-A282-E307F86780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9EEDFA14-0A5E-FF41-BE2D-79232B5CF1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04E1B1CC-02BC-794E-9A22-91B040E1CB6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33D647-BA8E-114D-A7CC-C56E98786189}" type="datetimeFigureOut">
              <a:rPr lang="es-CO" smtClean="0"/>
              <a:t>22/12/2020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61C4B283-74A9-D545-853F-EE7F58768F6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75EDD63F-BE4F-2943-B767-9BF30B4832B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4FA2DA-92D0-4A4B-82E0-526465EB69D5}" type="slidenum">
              <a:rPr lang="es-CO" smtClean="0"/>
              <a:t>‹Nº›</a:t>
            </a:fld>
            <a:endParaRPr lang="es-CO"/>
          </a:p>
        </p:txBody>
      </p:sp>
      <p:pic>
        <p:nvPicPr>
          <p:cNvPr id="7" name="Imagen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68010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xmlns="" id="{60BCE512-FC2E-704C-AB8F-A4363B388B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80231A70-0B69-4547-BF4D-D22AF57D52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348075A5-8050-DD44-9716-9345C2BC8E1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9B59E8-8B59-1649-81C0-F67E8F1E2FA2}" type="datetimeFigureOut">
              <a:rPr lang="es-CO" smtClean="0"/>
              <a:t>22/12/2020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A687473F-6D7E-E745-841B-D4C9586F6BF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81E90FBD-4CA3-1648-B17E-772FCEA3EA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71E9A8-A42A-A94B-9118-0C618D240254}" type="slidenum">
              <a:rPr lang="es-CO" smtClean="0"/>
              <a:t>‹Nº›</a:t>
            </a:fld>
            <a:endParaRPr lang="es-CO"/>
          </a:p>
        </p:txBody>
      </p:sp>
      <p:pic>
        <p:nvPicPr>
          <p:cNvPr id="7" name="Imagen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8" y="0"/>
            <a:ext cx="1218726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6296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xmlns="" id="{19C60DC0-F1C8-C443-B5A5-842F725917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2696A923-89E6-2443-B146-B6FA741CCD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A7B0CA98-77D4-644D-BDA8-D3EC2BAEA7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F9EB28-4BF3-EE41-BD64-06D9F06B4123}" type="datetimeFigureOut">
              <a:rPr lang="es-CO" smtClean="0"/>
              <a:t>22/12/2020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B7CC5FCB-C4D6-C244-A263-49E4C772C7F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E9581C97-D740-A84D-9942-32EFAB68DE8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72454C-FC01-0E4D-8CD8-54A9CA5D61B2}" type="slidenum">
              <a:rPr lang="es-CO" smtClean="0"/>
              <a:t>‹Nº›</a:t>
            </a:fld>
            <a:endParaRPr lang="es-CO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8" y="0"/>
            <a:ext cx="1218726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58107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xmlns="" id="{830E190B-D947-C941-9471-37FFAA3430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635E2A6F-B397-844E-8748-1B3B548980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5F406F38-D6AF-3B45-9F9C-7B1B234D4D9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CA49F3-84B4-4C45-ABEC-589A87BA059A}" type="datetimeFigureOut">
              <a:rPr lang="es-CO" smtClean="0"/>
              <a:t>22/12/2020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F875FB8F-F35C-0E40-8C85-945145BF53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CA905FAC-AC91-F142-9563-3C9645529A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530676-6D56-BA4C-9677-6A423D71F4E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225014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chart" Target="../charts/chart3.xm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4.xml"/><Relationship Id="rId6" Type="http://schemas.openxmlformats.org/officeDocument/2006/relationships/chart" Target="../charts/chart2.xml"/><Relationship Id="rId5" Type="http://schemas.openxmlformats.org/officeDocument/2006/relationships/image" Target="../media/image14.png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14.png"/><Relationship Id="rId5" Type="http://schemas.openxmlformats.org/officeDocument/2006/relationships/image" Target="../media/image7.pn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4.xml"/><Relationship Id="rId5" Type="http://schemas.openxmlformats.org/officeDocument/2006/relationships/image" Target="../media/image14.png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g"/><Relationship Id="rId3" Type="http://schemas.openxmlformats.org/officeDocument/2006/relationships/image" Target="../media/image13.png"/><Relationship Id="rId7" Type="http://schemas.openxmlformats.org/officeDocument/2006/relationships/image" Target="../media/image28.jp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27.jpg"/><Relationship Id="rId5" Type="http://schemas.openxmlformats.org/officeDocument/2006/relationships/image" Target="../media/image14.png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14.png"/><Relationship Id="rId5" Type="http://schemas.openxmlformats.org/officeDocument/2006/relationships/image" Target="../media/image7.png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31.gif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9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38.png"/><Relationship Id="rId5" Type="http://schemas.openxmlformats.org/officeDocument/2006/relationships/image" Target="../media/image37.jpg"/><Relationship Id="rId10" Type="http://schemas.openxmlformats.org/officeDocument/2006/relationships/image" Target="../media/image14.png"/><Relationship Id="rId4" Type="http://schemas.openxmlformats.org/officeDocument/2006/relationships/image" Target="../media/image36.png"/><Relationship Id="rId9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40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Relationship Id="rId9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44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13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14.png"/><Relationship Id="rId5" Type="http://schemas.openxmlformats.org/officeDocument/2006/relationships/image" Target="../media/image7.png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48.jp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51.jpg"/><Relationship Id="rId5" Type="http://schemas.openxmlformats.org/officeDocument/2006/relationships/image" Target="../media/image50.png"/><Relationship Id="rId4" Type="http://schemas.openxmlformats.org/officeDocument/2006/relationships/image" Target="../media/image49.png"/><Relationship Id="rId9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4.xml"/><Relationship Id="rId5" Type="http://schemas.openxmlformats.org/officeDocument/2006/relationships/slide" Target="slide22.xml"/><Relationship Id="rId4" Type="http://schemas.openxmlformats.org/officeDocument/2006/relationships/image" Target="../media/image1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35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5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7" Type="http://schemas.openxmlformats.org/officeDocument/2006/relationships/image" Target="../media/image6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9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7" Type="http://schemas.openxmlformats.org/officeDocument/2006/relationships/image" Target="../media/image69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34.xml"/><Relationship Id="rId5" Type="http://schemas.openxmlformats.org/officeDocument/2006/relationships/image" Target="../media/image73.png"/><Relationship Id="rId4" Type="http://schemas.openxmlformats.org/officeDocument/2006/relationships/image" Target="../media/image7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34.xml"/><Relationship Id="rId5" Type="http://schemas.openxmlformats.org/officeDocument/2006/relationships/image" Target="../media/image77.png"/><Relationship Id="rId4" Type="http://schemas.openxmlformats.org/officeDocument/2006/relationships/image" Target="../media/image7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3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emf"/><Relationship Id="rId1" Type="http://schemas.openxmlformats.org/officeDocument/2006/relationships/slideLayout" Target="../slideLayouts/slideLayout3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emf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3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3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34.xml"/><Relationship Id="rId4" Type="http://schemas.openxmlformats.org/officeDocument/2006/relationships/slide" Target="slide2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84.jpeg"/><Relationship Id="rId5" Type="http://schemas.openxmlformats.org/officeDocument/2006/relationships/image" Target="../media/image83.jpeg"/><Relationship Id="rId4" Type="http://schemas.openxmlformats.org/officeDocument/2006/relationships/image" Target="../media/image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86.jpeg"/><Relationship Id="rId5" Type="http://schemas.openxmlformats.org/officeDocument/2006/relationships/image" Target="../media/image85.jpeg"/><Relationship Id="rId4" Type="http://schemas.openxmlformats.org/officeDocument/2006/relationships/image" Target="../media/image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8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88.jpg"/><Relationship Id="rId5" Type="http://schemas.openxmlformats.org/officeDocument/2006/relationships/image" Target="../media/image87.png"/><Relationship Id="rId4" Type="http://schemas.openxmlformats.org/officeDocument/2006/relationships/image" Target="../media/image7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91.png"/><Relationship Id="rId5" Type="http://schemas.openxmlformats.org/officeDocument/2006/relationships/image" Target="../media/image90.png"/><Relationship Id="rId4" Type="http://schemas.openxmlformats.org/officeDocument/2006/relationships/image" Target="../media/image7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93.png"/><Relationship Id="rId5" Type="http://schemas.openxmlformats.org/officeDocument/2006/relationships/image" Target="../media/image92.png"/><Relationship Id="rId4" Type="http://schemas.openxmlformats.org/officeDocument/2006/relationships/image" Target="../media/image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9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95.jpeg"/><Relationship Id="rId5" Type="http://schemas.openxmlformats.org/officeDocument/2006/relationships/image" Target="../media/image94.jpeg"/><Relationship Id="rId4" Type="http://schemas.openxmlformats.org/officeDocument/2006/relationships/image" Target="../media/image7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5.xml"/><Relationship Id="rId5" Type="http://schemas.openxmlformats.org/officeDocument/2006/relationships/image" Target="../media/image97.png"/><Relationship Id="rId4" Type="http://schemas.openxmlformats.org/officeDocument/2006/relationships/image" Target="../media/image7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3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7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5.xml"/><Relationship Id="rId5" Type="http://schemas.openxmlformats.org/officeDocument/2006/relationships/image" Target="../media/image100.png"/><Relationship Id="rId4" Type="http://schemas.openxmlformats.org/officeDocument/2006/relationships/image" Target="../media/image99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5.xml"/><Relationship Id="rId4" Type="http://schemas.openxmlformats.org/officeDocument/2006/relationships/image" Target="../media/image101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6.png"/><Relationship Id="rId3" Type="http://schemas.openxmlformats.org/officeDocument/2006/relationships/image" Target="../media/image5.png"/><Relationship Id="rId7" Type="http://schemas.openxmlformats.org/officeDocument/2006/relationships/image" Target="../media/image10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5.xml"/><Relationship Id="rId6" Type="http://schemas.openxmlformats.org/officeDocument/2006/relationships/image" Target="../media/image104.png"/><Relationship Id="rId5" Type="http://schemas.openxmlformats.org/officeDocument/2006/relationships/image" Target="../media/image103.png"/><Relationship Id="rId10" Type="http://schemas.openxmlformats.org/officeDocument/2006/relationships/image" Target="../media/image108.png"/><Relationship Id="rId4" Type="http://schemas.openxmlformats.org/officeDocument/2006/relationships/image" Target="../media/image102.png"/><Relationship Id="rId9" Type="http://schemas.openxmlformats.org/officeDocument/2006/relationships/image" Target="../media/image107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5.xml"/><Relationship Id="rId4" Type="http://schemas.openxmlformats.org/officeDocument/2006/relationships/image" Target="../media/image109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5.xml"/><Relationship Id="rId4" Type="http://schemas.openxmlformats.org/officeDocument/2006/relationships/image" Target="../media/image5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5.xml"/><Relationship Id="rId6" Type="http://schemas.openxmlformats.org/officeDocument/2006/relationships/image" Target="../media/image112.png"/><Relationship Id="rId5" Type="http://schemas.openxmlformats.org/officeDocument/2006/relationships/image" Target="../media/image111.png"/><Relationship Id="rId4" Type="http://schemas.openxmlformats.org/officeDocument/2006/relationships/image" Target="../media/image110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5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5.xml"/><Relationship Id="rId5" Type="http://schemas.openxmlformats.org/officeDocument/2006/relationships/image" Target="../media/image115.png"/><Relationship Id="rId4" Type="http://schemas.openxmlformats.org/officeDocument/2006/relationships/image" Target="../media/image5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5.xml"/><Relationship Id="rId5" Type="http://schemas.openxmlformats.org/officeDocument/2006/relationships/image" Target="../media/image117.png"/><Relationship Id="rId4" Type="http://schemas.openxmlformats.org/officeDocument/2006/relationships/image" Target="../media/image5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5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5.xml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14.png"/><Relationship Id="rId5" Type="http://schemas.openxmlformats.org/officeDocument/2006/relationships/image" Target="../media/image7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31DE9A87-C2F6-7B46-BB0A-DDFD639A984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6182" y="465138"/>
            <a:ext cx="9144000" cy="2387600"/>
          </a:xfrm>
        </p:spPr>
        <p:txBody>
          <a:bodyPr>
            <a:normAutofit/>
          </a:bodyPr>
          <a:lstStyle/>
          <a:p>
            <a:r>
              <a:rPr lang="es-MX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12</a:t>
            </a:r>
            <a:r>
              <a:rPr lang="es-MX" baseline="3000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va</a:t>
            </a:r>
            <a:r>
              <a:rPr lang="es-MX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s-MX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Mesa</a:t>
            </a:r>
            <a:br>
              <a:rPr lang="es-MX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es-MX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Ordinaria para el Manejo de Emergencias y </a:t>
            </a:r>
            <a:r>
              <a:rPr lang="es-MX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Desastres</a:t>
            </a:r>
            <a:endParaRPr lang="es-CO" dirty="0"/>
          </a:p>
        </p:txBody>
      </p:sp>
      <p:sp>
        <p:nvSpPr>
          <p:cNvPr id="4" name="Rectángulo 3"/>
          <p:cNvSpPr/>
          <p:nvPr/>
        </p:nvSpPr>
        <p:spPr>
          <a:xfrm>
            <a:off x="0" y="6137201"/>
            <a:ext cx="37800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O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04 </a:t>
            </a:r>
            <a:r>
              <a:rPr lang="es-CO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de </a:t>
            </a:r>
            <a:r>
              <a:rPr lang="es-CO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diciembre </a:t>
            </a:r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de </a:t>
            </a:r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2020</a:t>
            </a:r>
            <a:endParaRPr lang="es-CO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ángulo 4"/>
          <p:cNvSpPr/>
          <p:nvPr/>
        </p:nvSpPr>
        <p:spPr>
          <a:xfrm>
            <a:off x="1599932" y="3130632"/>
            <a:ext cx="691622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O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Comisión Intersectorial de Gestión de Riesgo y Cambio Climático</a:t>
            </a: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V="1">
            <a:off x="1764041" y="3536219"/>
            <a:ext cx="6588000" cy="38537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V="1">
            <a:off x="1764041" y="3095204"/>
            <a:ext cx="6588000" cy="38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959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oogle Shape;649;p2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944016" y="1444052"/>
            <a:ext cx="6049124" cy="933841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1241659"/>
          </a:xfrm>
          <a:prstGeom prst="rect">
            <a:avLst/>
          </a:prstGeom>
        </p:spPr>
      </p:pic>
      <p:sp>
        <p:nvSpPr>
          <p:cNvPr id="4" name="Título 1">
            <a:extLst>
              <a:ext uri="{FF2B5EF4-FFF2-40B4-BE49-F238E27FC236}">
                <a16:creationId xmlns:a16="http://schemas.microsoft.com/office/drawing/2014/main" xmlns="" id="{9A8C3437-B396-3B45-81CA-CD71C36263EA}"/>
              </a:ext>
            </a:extLst>
          </p:cNvPr>
          <p:cNvSpPr txBox="1">
            <a:spLocks/>
          </p:cNvSpPr>
          <p:nvPr/>
        </p:nvSpPr>
        <p:spPr>
          <a:xfrm>
            <a:off x="666946" y="288259"/>
            <a:ext cx="7772400" cy="85791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ES" sz="3600" b="1" dirty="0">
                <a:latin typeface="Arial Narrow"/>
                <a:cs typeface="Arial Narrow"/>
              </a:rPr>
              <a:t>Título</a:t>
            </a:r>
          </a:p>
        </p:txBody>
      </p:sp>
      <p:sp>
        <p:nvSpPr>
          <p:cNvPr id="8" name="Rectángulo 7"/>
          <p:cNvSpPr/>
          <p:nvPr/>
        </p:nvSpPr>
        <p:spPr>
          <a:xfrm>
            <a:off x="290887" y="112997"/>
            <a:ext cx="178912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6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3.2.</a:t>
            </a:r>
            <a:endParaRPr lang="es-ES" sz="6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Imagen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4224" y="4390898"/>
            <a:ext cx="1009702" cy="2467102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4835" y="5558317"/>
            <a:ext cx="2012092" cy="1086438"/>
          </a:xfrm>
          <a:prstGeom prst="rect">
            <a:avLst/>
          </a:prstGeom>
        </p:spPr>
      </p:pic>
      <p:sp>
        <p:nvSpPr>
          <p:cNvPr id="13" name="Rectángulo 12"/>
          <p:cNvSpPr/>
          <p:nvPr/>
        </p:nvSpPr>
        <p:spPr>
          <a:xfrm>
            <a:off x="1780919" y="174553"/>
            <a:ext cx="8434643" cy="95410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r>
              <a:rPr lang="es-CO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Socialización por parte de las entidades las acciones sobre el plan de contingencia.</a:t>
            </a:r>
            <a:endParaRPr lang="es-ES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Google Shape;650;p26"/>
          <p:cNvSpPr txBox="1"/>
          <p:nvPr/>
        </p:nvSpPr>
        <p:spPr>
          <a:xfrm>
            <a:off x="5944016" y="1485250"/>
            <a:ext cx="6036901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2400" b="1" dirty="0">
                <a:solidFill>
                  <a:srgbClr val="385623"/>
                </a:solidFill>
                <a:latin typeface="Arial"/>
                <a:ea typeface="Arial"/>
                <a:cs typeface="Arial"/>
                <a:sym typeface="Arial"/>
              </a:rPr>
              <a:t>Servicios de </a:t>
            </a:r>
            <a:r>
              <a:rPr lang="es-CO" sz="2400" b="1" dirty="0" smtClean="0">
                <a:solidFill>
                  <a:srgbClr val="385623"/>
                </a:solidFill>
                <a:latin typeface="Arial"/>
                <a:ea typeface="Arial"/>
                <a:cs typeface="Arial"/>
                <a:sym typeface="Arial"/>
              </a:rPr>
              <a:t>análisis </a:t>
            </a:r>
            <a:r>
              <a:rPr lang="es-CO" sz="2400" b="1" dirty="0">
                <a:solidFill>
                  <a:srgbClr val="385623"/>
                </a:solidFill>
                <a:latin typeface="Arial"/>
                <a:ea typeface="Arial"/>
                <a:cs typeface="Arial"/>
                <a:sym typeface="Arial"/>
              </a:rPr>
              <a:t>para la atención de </a:t>
            </a:r>
            <a:r>
              <a:rPr lang="es-CO" sz="2400" b="1" dirty="0" smtClean="0">
                <a:solidFill>
                  <a:srgbClr val="385623"/>
                </a:solidFill>
                <a:latin typeface="Arial"/>
                <a:ea typeface="Arial"/>
                <a:cs typeface="Arial"/>
                <a:sym typeface="Arial"/>
              </a:rPr>
              <a:t>Emergencias (Asistencia técnica)</a:t>
            </a:r>
            <a:endParaRPr sz="2400" b="1" dirty="0">
              <a:solidFill>
                <a:srgbClr val="38562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" name="Rectángulo 20"/>
          <p:cNvSpPr/>
          <p:nvPr/>
        </p:nvSpPr>
        <p:spPr>
          <a:xfrm>
            <a:off x="5998240" y="627337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es-CO" sz="2800" b="1" dirty="0" smtClean="0">
                <a:solidFill>
                  <a:schemeClr val="bg1"/>
                </a:solidFill>
              </a:rPr>
              <a:t>IDIGER</a:t>
            </a:r>
            <a:endParaRPr lang="es-CO" sz="2800" b="1" dirty="0">
              <a:solidFill>
                <a:schemeClr val="bg1"/>
              </a:solidFill>
            </a:endParaRPr>
          </a:p>
        </p:txBody>
      </p:sp>
      <p:graphicFrame>
        <p:nvGraphicFramePr>
          <p:cNvPr id="22" name="Gráfico 21">
            <a:extLst>
              <a:ext uri="{FF2B5EF4-FFF2-40B4-BE49-F238E27FC236}">
                <a16:creationId xmlns:lc="http://schemas.openxmlformats.org/drawingml/2006/lockedCanvas" xmlns="" xmlns:a16="http://schemas.microsoft.com/office/drawing/2014/main" xmlns:xdr="http://schemas.openxmlformats.org/drawingml/2006/spreadsheetDrawing" id="{01BDE014-04E5-474A-B9EE-99EFE8D535E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07581521"/>
              </p:ext>
            </p:extLst>
          </p:nvPr>
        </p:nvGraphicFramePr>
        <p:xfrm>
          <a:off x="5998240" y="1679600"/>
          <a:ext cx="6533996" cy="41814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23" name="Gráfico 2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32800518"/>
              </p:ext>
            </p:extLst>
          </p:nvPr>
        </p:nvGraphicFramePr>
        <p:xfrm>
          <a:off x="460627" y="1637411"/>
          <a:ext cx="10438638" cy="50966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26" name="Rectángulo 25"/>
          <p:cNvSpPr/>
          <p:nvPr/>
        </p:nvSpPr>
        <p:spPr>
          <a:xfrm>
            <a:off x="3220141" y="2426175"/>
            <a:ext cx="391886" cy="3277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7" name="CuadroTexto 1"/>
          <p:cNvSpPr txBox="1"/>
          <p:nvPr/>
        </p:nvSpPr>
        <p:spPr>
          <a:xfrm>
            <a:off x="3612026" y="2461984"/>
            <a:ext cx="2875859" cy="389436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s-CO" sz="1400" dirty="0" smtClean="0"/>
              <a:t>Total Actas de Restricción: 196  </a:t>
            </a:r>
            <a:endParaRPr lang="es-CO" sz="1400" dirty="0"/>
          </a:p>
        </p:txBody>
      </p:sp>
      <p:sp>
        <p:nvSpPr>
          <p:cNvPr id="28" name="Rectángulo 27"/>
          <p:cNvSpPr/>
          <p:nvPr/>
        </p:nvSpPr>
        <p:spPr>
          <a:xfrm>
            <a:off x="3211490" y="2783757"/>
            <a:ext cx="391886" cy="327790"/>
          </a:xfrm>
          <a:prstGeom prst="rect">
            <a:avLst/>
          </a:prstGeom>
          <a:solidFill>
            <a:schemeClr val="accent2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9" name="CuadroTexto 1"/>
          <p:cNvSpPr txBox="1"/>
          <p:nvPr/>
        </p:nvSpPr>
        <p:spPr>
          <a:xfrm>
            <a:off x="3603375" y="2819566"/>
            <a:ext cx="2875859" cy="389436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s-CO" sz="1400" dirty="0" smtClean="0"/>
              <a:t>Total Actas de Evacuación: 356  </a:t>
            </a:r>
            <a:endParaRPr lang="es-CO" sz="1400" dirty="0"/>
          </a:p>
        </p:txBody>
      </p:sp>
    </p:spTree>
    <p:extLst>
      <p:ext uri="{BB962C8B-B14F-4D97-AF65-F5344CB8AC3E}">
        <p14:creationId xmlns:p14="http://schemas.microsoft.com/office/powerpoint/2010/main" val="4019548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n 1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16" b="2686"/>
          <a:stretch/>
        </p:blipFill>
        <p:spPr>
          <a:xfrm>
            <a:off x="1185448" y="2263422"/>
            <a:ext cx="10795469" cy="4455239"/>
          </a:xfrm>
          <a:prstGeom prst="rect">
            <a:avLst/>
          </a:prstGeom>
        </p:spPr>
      </p:pic>
      <p:pic>
        <p:nvPicPr>
          <p:cNvPr id="20" name="Google Shape;649;p2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66946" y="1444052"/>
            <a:ext cx="11326194" cy="616977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1241659"/>
          </a:xfrm>
          <a:prstGeom prst="rect">
            <a:avLst/>
          </a:prstGeom>
        </p:spPr>
      </p:pic>
      <p:sp>
        <p:nvSpPr>
          <p:cNvPr id="4" name="Título 1">
            <a:extLst>
              <a:ext uri="{FF2B5EF4-FFF2-40B4-BE49-F238E27FC236}">
                <a16:creationId xmlns:a16="http://schemas.microsoft.com/office/drawing/2014/main" xmlns="" id="{9A8C3437-B396-3B45-81CA-CD71C36263EA}"/>
              </a:ext>
            </a:extLst>
          </p:cNvPr>
          <p:cNvSpPr txBox="1">
            <a:spLocks/>
          </p:cNvSpPr>
          <p:nvPr/>
        </p:nvSpPr>
        <p:spPr>
          <a:xfrm>
            <a:off x="666946" y="288259"/>
            <a:ext cx="7772400" cy="85791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ES" sz="3600" b="1" dirty="0">
                <a:latin typeface="Arial Narrow"/>
                <a:cs typeface="Arial Narrow"/>
              </a:rPr>
              <a:t>Título</a:t>
            </a:r>
          </a:p>
        </p:txBody>
      </p:sp>
      <p:sp>
        <p:nvSpPr>
          <p:cNvPr id="8" name="Rectángulo 7"/>
          <p:cNvSpPr/>
          <p:nvPr/>
        </p:nvSpPr>
        <p:spPr>
          <a:xfrm>
            <a:off x="290887" y="112997"/>
            <a:ext cx="178912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6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3.2.</a:t>
            </a:r>
            <a:endParaRPr lang="es-ES" sz="6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Imagen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4224" y="4390898"/>
            <a:ext cx="1009702" cy="2467102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4835" y="5558317"/>
            <a:ext cx="2012092" cy="1086438"/>
          </a:xfrm>
          <a:prstGeom prst="rect">
            <a:avLst/>
          </a:prstGeom>
        </p:spPr>
      </p:pic>
      <p:sp>
        <p:nvSpPr>
          <p:cNvPr id="13" name="Rectángulo 12"/>
          <p:cNvSpPr/>
          <p:nvPr/>
        </p:nvSpPr>
        <p:spPr>
          <a:xfrm>
            <a:off x="1780919" y="174553"/>
            <a:ext cx="8434643" cy="95410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r>
              <a:rPr lang="es-CO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Socialización por parte de las entidades las acciones sobre el plan de contingencia.</a:t>
            </a:r>
            <a:endParaRPr lang="es-ES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Google Shape;650;p26"/>
          <p:cNvSpPr txBox="1"/>
          <p:nvPr/>
        </p:nvSpPr>
        <p:spPr>
          <a:xfrm>
            <a:off x="965478" y="1485250"/>
            <a:ext cx="11015439" cy="461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2400" b="1" dirty="0">
                <a:solidFill>
                  <a:srgbClr val="385623"/>
                </a:solidFill>
                <a:latin typeface="Arial"/>
                <a:ea typeface="Arial"/>
                <a:cs typeface="Arial"/>
                <a:sym typeface="Arial"/>
              </a:rPr>
              <a:t>Servicios de </a:t>
            </a:r>
            <a:r>
              <a:rPr lang="es-CO" sz="2400" b="1" dirty="0" smtClean="0">
                <a:solidFill>
                  <a:srgbClr val="385623"/>
                </a:solidFill>
                <a:latin typeface="Arial"/>
                <a:ea typeface="Arial"/>
                <a:cs typeface="Arial"/>
                <a:sym typeface="Arial"/>
              </a:rPr>
              <a:t>análisis </a:t>
            </a:r>
            <a:r>
              <a:rPr lang="es-CO" sz="2400" b="1" dirty="0">
                <a:solidFill>
                  <a:srgbClr val="385623"/>
                </a:solidFill>
                <a:latin typeface="Arial"/>
                <a:ea typeface="Arial"/>
                <a:cs typeface="Arial"/>
                <a:sym typeface="Arial"/>
              </a:rPr>
              <a:t>para la atención de </a:t>
            </a:r>
            <a:r>
              <a:rPr lang="es-CO" sz="2400" b="1" dirty="0" smtClean="0">
                <a:solidFill>
                  <a:srgbClr val="385623"/>
                </a:solidFill>
                <a:latin typeface="Arial"/>
                <a:ea typeface="Arial"/>
                <a:cs typeface="Arial"/>
                <a:sym typeface="Arial"/>
              </a:rPr>
              <a:t>Emergencias (Asistencia técnica)</a:t>
            </a:r>
            <a:endParaRPr sz="2400" b="1" dirty="0">
              <a:solidFill>
                <a:srgbClr val="38562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" name="Rectángulo 20"/>
          <p:cNvSpPr/>
          <p:nvPr/>
        </p:nvSpPr>
        <p:spPr>
          <a:xfrm>
            <a:off x="5998240" y="627337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es-CO" sz="2800" b="1" dirty="0" smtClean="0">
                <a:solidFill>
                  <a:schemeClr val="bg1"/>
                </a:solidFill>
              </a:rPr>
              <a:t>IDIGER</a:t>
            </a:r>
            <a:endParaRPr lang="es-CO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1077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oogle Shape;649;p2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90887" y="1444052"/>
            <a:ext cx="4698908" cy="933841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1241659"/>
          </a:xfrm>
          <a:prstGeom prst="rect">
            <a:avLst/>
          </a:prstGeom>
        </p:spPr>
      </p:pic>
      <p:sp>
        <p:nvSpPr>
          <p:cNvPr id="4" name="Título 1">
            <a:extLst>
              <a:ext uri="{FF2B5EF4-FFF2-40B4-BE49-F238E27FC236}">
                <a16:creationId xmlns:a16="http://schemas.microsoft.com/office/drawing/2014/main" xmlns="" id="{9A8C3437-B396-3B45-81CA-CD71C36263EA}"/>
              </a:ext>
            </a:extLst>
          </p:cNvPr>
          <p:cNvSpPr txBox="1">
            <a:spLocks/>
          </p:cNvSpPr>
          <p:nvPr/>
        </p:nvSpPr>
        <p:spPr>
          <a:xfrm>
            <a:off x="666946" y="288259"/>
            <a:ext cx="7772400" cy="85791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ES" sz="3600" b="1" dirty="0">
                <a:latin typeface="Arial Narrow"/>
                <a:cs typeface="Arial Narrow"/>
              </a:rPr>
              <a:t>Título</a:t>
            </a:r>
          </a:p>
        </p:txBody>
      </p:sp>
      <p:sp>
        <p:nvSpPr>
          <p:cNvPr id="8" name="Rectángulo 7"/>
          <p:cNvSpPr/>
          <p:nvPr/>
        </p:nvSpPr>
        <p:spPr>
          <a:xfrm>
            <a:off x="290887" y="112997"/>
            <a:ext cx="178912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6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3.2.</a:t>
            </a:r>
            <a:endParaRPr lang="es-ES" sz="6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Imagen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4224" y="4390898"/>
            <a:ext cx="1009702" cy="2467102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4835" y="5558317"/>
            <a:ext cx="2012092" cy="1086438"/>
          </a:xfrm>
          <a:prstGeom prst="rect">
            <a:avLst/>
          </a:prstGeom>
        </p:spPr>
      </p:pic>
      <p:sp>
        <p:nvSpPr>
          <p:cNvPr id="13" name="Rectángulo 12"/>
          <p:cNvSpPr/>
          <p:nvPr/>
        </p:nvSpPr>
        <p:spPr>
          <a:xfrm>
            <a:off x="1780919" y="174553"/>
            <a:ext cx="8434643" cy="95410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r>
              <a:rPr lang="es-CO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Socialización por parte de las entidades las acciones sobre el plan de contingencia.</a:t>
            </a:r>
            <a:endParaRPr lang="es-ES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Google Shape;650;p26"/>
          <p:cNvSpPr txBox="1"/>
          <p:nvPr/>
        </p:nvSpPr>
        <p:spPr>
          <a:xfrm>
            <a:off x="404211" y="1485250"/>
            <a:ext cx="4813524" cy="830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2400" b="1" dirty="0" smtClean="0">
                <a:solidFill>
                  <a:srgbClr val="385623"/>
                </a:solidFill>
                <a:latin typeface="Arial"/>
                <a:ea typeface="Arial"/>
                <a:cs typeface="Arial"/>
                <a:sym typeface="Arial"/>
              </a:rPr>
              <a:t>Ayudas Humanitaria Carácter Pecuniaria</a:t>
            </a:r>
            <a:endParaRPr sz="2400" b="1" dirty="0">
              <a:solidFill>
                <a:srgbClr val="38562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" name="Rectángulo 20"/>
          <p:cNvSpPr/>
          <p:nvPr/>
        </p:nvSpPr>
        <p:spPr>
          <a:xfrm>
            <a:off x="5998240" y="627337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es-CO" sz="2800" b="1" dirty="0" smtClean="0">
                <a:solidFill>
                  <a:schemeClr val="bg1"/>
                </a:solidFill>
              </a:rPr>
              <a:t>IDIGER</a:t>
            </a:r>
            <a:endParaRPr lang="es-CO" sz="2800" b="1" dirty="0">
              <a:solidFill>
                <a:schemeClr val="bg1"/>
              </a:solidFill>
            </a:endParaRPr>
          </a:p>
        </p:txBody>
      </p:sp>
      <p:graphicFrame>
        <p:nvGraphicFramePr>
          <p:cNvPr id="2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9004988"/>
              </p:ext>
            </p:extLst>
          </p:nvPr>
        </p:nvGraphicFramePr>
        <p:xfrm>
          <a:off x="460627" y="2595662"/>
          <a:ext cx="4529168" cy="265557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386471"/>
                <a:gridCol w="951040"/>
                <a:gridCol w="1190172"/>
                <a:gridCol w="1001485"/>
              </a:tblGrid>
              <a:tr h="161925"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s-CO" sz="14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REPORTE DE LA EVALUACIÓN</a:t>
                      </a:r>
                      <a:endParaRPr lang="es-CO" sz="14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6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b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1" u="none" strike="noStrike" dirty="0">
                          <a:effectLst/>
                        </a:rPr>
                        <a:t>Localidad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1" u="none" strike="noStrike" dirty="0">
                          <a:effectLst/>
                        </a:rPr>
                        <a:t>No. Familias Afectadas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1" u="none" strike="noStrike">
                          <a:effectLst/>
                        </a:rPr>
                        <a:t>Personas Afectadas Adultos</a:t>
                      </a:r>
                      <a:endParaRPr lang="es-CO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1" u="none" strike="noStrike" dirty="0">
                          <a:effectLst/>
                        </a:rPr>
                        <a:t>Personas Afectadas Niños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s-CO" sz="1400" u="none" strike="noStrike" dirty="0">
                          <a:effectLst/>
                        </a:rPr>
                        <a:t>CIUDAD </a:t>
                      </a:r>
                      <a:r>
                        <a:rPr lang="es-CO" sz="1400" u="none" strike="noStrike" dirty="0" smtClean="0">
                          <a:effectLst/>
                        </a:rPr>
                        <a:t>BOLÍVAR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u="none" strike="noStrike" dirty="0">
                          <a:effectLst/>
                        </a:rPr>
                        <a:t>296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u="none" strike="noStrike">
                          <a:effectLst/>
                        </a:rPr>
                        <a:t>533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u="none" strike="noStrike">
                          <a:effectLst/>
                        </a:rPr>
                        <a:t>426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s-CO" sz="1400" u="none" strike="noStrike" dirty="0">
                          <a:effectLst/>
                        </a:rPr>
                        <a:t>RAFAEL URIBE </a:t>
                      </a:r>
                      <a:r>
                        <a:rPr lang="es-CO" sz="1400" u="none" strike="noStrike" dirty="0" smtClean="0">
                          <a:effectLst/>
                        </a:rPr>
                        <a:t>U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u="none" strike="noStrike">
                          <a:effectLst/>
                        </a:rPr>
                        <a:t>4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u="none" strike="noStrike" dirty="0">
                          <a:effectLst/>
                        </a:rPr>
                        <a:t>12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u="none" strike="noStrike">
                          <a:effectLst/>
                        </a:rPr>
                        <a:t>9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s-CO" sz="1400" u="none" strike="noStrike">
                          <a:effectLst/>
                        </a:rPr>
                        <a:t>SAN CRISTÓBAL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u="none" strike="noStrike">
                          <a:effectLst/>
                        </a:rPr>
                        <a:t>8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u="none" strike="noStrike" dirty="0">
                          <a:effectLst/>
                        </a:rPr>
                        <a:t>19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u="none" strike="noStrike">
                          <a:effectLst/>
                        </a:rPr>
                        <a:t>6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s-CO" sz="1400" u="none" strike="noStrike">
                          <a:effectLst/>
                        </a:rPr>
                        <a:t>SANTA FE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u="none" strike="noStrike">
                          <a:effectLst/>
                        </a:rPr>
                        <a:t>12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u="none" strike="noStrike" dirty="0">
                          <a:effectLst/>
                        </a:rPr>
                        <a:t>30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u="none" strike="noStrike">
                          <a:effectLst/>
                        </a:rPr>
                        <a:t>16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s-CO" sz="1400" u="none" strike="noStrike">
                          <a:effectLst/>
                        </a:rPr>
                        <a:t>SUBA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u="none" strike="noStrike">
                          <a:effectLst/>
                        </a:rPr>
                        <a:t>1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u="none" strike="noStrike" dirty="0">
                          <a:effectLst/>
                        </a:rPr>
                        <a:t>1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u="none" strike="noStrike" dirty="0">
                          <a:effectLst/>
                        </a:rPr>
                        <a:t>0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s-CO" sz="1400" u="none" strike="noStrike">
                          <a:effectLst/>
                        </a:rPr>
                        <a:t>USAQUEN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u="none" strike="noStrike">
                          <a:effectLst/>
                        </a:rPr>
                        <a:t>7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u="none" strike="noStrike">
                          <a:effectLst/>
                        </a:rPr>
                        <a:t>14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u="none" strike="noStrike" dirty="0">
                          <a:effectLst/>
                        </a:rPr>
                        <a:t>10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s-CO" sz="1400" u="none" strike="noStrike">
                          <a:effectLst/>
                        </a:rPr>
                        <a:t>USME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u="none" strike="noStrike">
                          <a:effectLst/>
                        </a:rPr>
                        <a:t>33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u="none" strike="noStrike" dirty="0">
                          <a:effectLst/>
                        </a:rPr>
                        <a:t>82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u="none" strike="noStrike" dirty="0">
                          <a:effectLst/>
                        </a:rPr>
                        <a:t>26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s-CO" sz="1400" b="1" u="none" strike="noStrike" dirty="0">
                          <a:effectLst/>
                        </a:rPr>
                        <a:t>Total general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1" u="none" strike="noStrike">
                          <a:effectLst/>
                        </a:rPr>
                        <a:t>361</a:t>
                      </a:r>
                      <a:endParaRPr lang="es-CO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1" u="none" strike="noStrike" dirty="0">
                          <a:effectLst/>
                        </a:rPr>
                        <a:t>691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1" u="none" strike="noStrike" dirty="0">
                          <a:effectLst/>
                        </a:rPr>
                        <a:t>493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" name="Tab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8232468"/>
              </p:ext>
            </p:extLst>
          </p:nvPr>
        </p:nvGraphicFramePr>
        <p:xfrm>
          <a:off x="5217735" y="2595662"/>
          <a:ext cx="6443224" cy="222885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383862"/>
                <a:gridCol w="1184048"/>
                <a:gridCol w="1335314"/>
                <a:gridCol w="1335315"/>
                <a:gridCol w="1204685"/>
              </a:tblGrid>
              <a:tr h="161925"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s-CO" sz="14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Ayuda </a:t>
                      </a:r>
                      <a:r>
                        <a:rPr lang="es-CO" sz="1400" b="1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AHCP</a:t>
                      </a:r>
                      <a:endParaRPr lang="es-CO" sz="14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6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1" u="none" strike="noStrike" dirty="0" smtClean="0">
                          <a:effectLst/>
                        </a:rPr>
                        <a:t>Localidad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1" u="none" strike="noStrike" dirty="0">
                          <a:effectLst/>
                        </a:rPr>
                        <a:t>1% ($614.462)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1" u="none" strike="noStrike">
                          <a:effectLst/>
                        </a:rPr>
                        <a:t>Valor 1%</a:t>
                      </a:r>
                      <a:endParaRPr lang="es-CO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1" u="none" strike="noStrike" dirty="0">
                          <a:effectLst/>
                        </a:rPr>
                        <a:t>20% ($737.355)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1" u="none" strike="noStrike" dirty="0">
                          <a:effectLst/>
                        </a:rPr>
                        <a:t>Valor 20%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u="none" strike="noStrike">
                          <a:effectLst/>
                        </a:rPr>
                        <a:t>CIUDAD BOLIVAR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u="none" strike="noStrike">
                          <a:effectLst/>
                        </a:rPr>
                        <a:t>52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u="none" strike="noStrike" dirty="0">
                          <a:effectLst/>
                        </a:rPr>
                        <a:t> </a:t>
                      </a:r>
                      <a:r>
                        <a:rPr lang="es-CO" sz="1400" u="none" strike="noStrike" dirty="0" smtClean="0">
                          <a:effectLst/>
                        </a:rPr>
                        <a:t>$ 31.952.024 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u="none" strike="noStrike" dirty="0">
                          <a:effectLst/>
                        </a:rPr>
                        <a:t>2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u="none" strike="noStrike" dirty="0">
                          <a:effectLst/>
                        </a:rPr>
                        <a:t> </a:t>
                      </a:r>
                      <a:r>
                        <a:rPr lang="es-CO" sz="1400" u="none" strike="noStrike" dirty="0" smtClean="0">
                          <a:effectLst/>
                        </a:rPr>
                        <a:t>$ </a:t>
                      </a:r>
                      <a:r>
                        <a:rPr lang="es-CO" sz="1400" u="none" strike="noStrike" dirty="0">
                          <a:effectLst/>
                        </a:rPr>
                        <a:t>1.474.710 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u="none" strike="noStrike" dirty="0">
                          <a:effectLst/>
                        </a:rPr>
                        <a:t>RAFAEL URIBE </a:t>
                      </a:r>
                      <a:r>
                        <a:rPr lang="es-CO" sz="1400" u="none" strike="noStrike" dirty="0" smtClean="0">
                          <a:effectLst/>
                        </a:rPr>
                        <a:t>U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u="none" strike="noStrike">
                          <a:effectLst/>
                        </a:rPr>
                        <a:t>0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u="none" strike="noStrike" dirty="0">
                          <a:effectLst/>
                        </a:rPr>
                        <a:t> </a:t>
                      </a:r>
                      <a:r>
                        <a:rPr lang="es-CO" sz="1400" u="none" strike="noStrike" dirty="0" smtClean="0">
                          <a:effectLst/>
                        </a:rPr>
                        <a:t>$ </a:t>
                      </a:r>
                      <a:r>
                        <a:rPr lang="es-CO" sz="1400" u="none" strike="noStrike" dirty="0">
                          <a:effectLst/>
                        </a:rPr>
                        <a:t>- 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u="none" strike="noStrike">
                          <a:effectLst/>
                        </a:rPr>
                        <a:t>0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u="none" strike="noStrike" dirty="0">
                          <a:effectLst/>
                        </a:rPr>
                        <a:t> </a:t>
                      </a:r>
                      <a:r>
                        <a:rPr lang="es-CO" sz="1400" u="none" strike="noStrike" dirty="0" smtClean="0">
                          <a:effectLst/>
                        </a:rPr>
                        <a:t>$  - 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u="none" strike="noStrike">
                          <a:effectLst/>
                        </a:rPr>
                        <a:t>SAN CRISTÓBAL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u="none" strike="noStrike" dirty="0">
                          <a:effectLst/>
                        </a:rPr>
                        <a:t>3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u="none" strike="noStrike" dirty="0">
                          <a:effectLst/>
                        </a:rPr>
                        <a:t> $ </a:t>
                      </a:r>
                      <a:r>
                        <a:rPr lang="es-CO" sz="1400" u="none" strike="noStrike" dirty="0" smtClean="0">
                          <a:effectLst/>
                        </a:rPr>
                        <a:t>1.843.386 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u="none" strike="noStrike">
                          <a:effectLst/>
                        </a:rPr>
                        <a:t>0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u="none" strike="noStrike" dirty="0" smtClean="0">
                          <a:effectLst/>
                        </a:rPr>
                        <a:t>$  - 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u="none" strike="noStrike">
                          <a:effectLst/>
                        </a:rPr>
                        <a:t>SANTA FE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u="none" strike="noStrike">
                          <a:effectLst/>
                        </a:rPr>
                        <a:t>4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u="none" strike="noStrike" dirty="0">
                          <a:effectLst/>
                        </a:rPr>
                        <a:t> $ </a:t>
                      </a:r>
                      <a:r>
                        <a:rPr lang="es-CO" sz="1400" u="none" strike="noStrike" dirty="0" smtClean="0">
                          <a:effectLst/>
                        </a:rPr>
                        <a:t>2.457.848 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u="none" strike="noStrike" dirty="0">
                          <a:effectLst/>
                        </a:rPr>
                        <a:t>0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u="none" strike="noStrike" smtClean="0">
                          <a:effectLst/>
                        </a:rPr>
                        <a:t>$  - 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u="none" strike="noStrike">
                          <a:effectLst/>
                        </a:rPr>
                        <a:t>SUBA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u="none" strike="noStrike">
                          <a:effectLst/>
                        </a:rPr>
                        <a:t>1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u="none" strike="noStrike" dirty="0">
                          <a:effectLst/>
                        </a:rPr>
                        <a:t> </a:t>
                      </a:r>
                      <a:r>
                        <a:rPr lang="es-CO" sz="1400" u="none" strike="noStrike" dirty="0" smtClean="0">
                          <a:effectLst/>
                        </a:rPr>
                        <a:t>$ </a:t>
                      </a:r>
                      <a:r>
                        <a:rPr lang="es-CO" sz="1400" u="none" strike="noStrike" dirty="0">
                          <a:effectLst/>
                        </a:rPr>
                        <a:t>614.462 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u="none" strike="noStrike">
                          <a:effectLst/>
                        </a:rPr>
                        <a:t>0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u="none" strike="noStrike" dirty="0" smtClean="0">
                          <a:effectLst/>
                        </a:rPr>
                        <a:t>$  - 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u="none" strike="noStrike">
                          <a:effectLst/>
                        </a:rPr>
                        <a:t>USAQUEN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u="none" strike="noStrike">
                          <a:effectLst/>
                        </a:rPr>
                        <a:t>3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u="none" strike="noStrike" dirty="0">
                          <a:effectLst/>
                        </a:rPr>
                        <a:t> </a:t>
                      </a:r>
                      <a:r>
                        <a:rPr lang="es-CO" sz="1400" u="none" strike="noStrike" dirty="0" smtClean="0">
                          <a:effectLst/>
                        </a:rPr>
                        <a:t>$ </a:t>
                      </a:r>
                      <a:r>
                        <a:rPr lang="es-CO" sz="1400" u="none" strike="noStrike" dirty="0">
                          <a:effectLst/>
                        </a:rPr>
                        <a:t>1.843.386 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u="none" strike="noStrike">
                          <a:effectLst/>
                        </a:rPr>
                        <a:t>0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u="none" strike="noStrike" smtClean="0">
                          <a:effectLst/>
                        </a:rPr>
                        <a:t>$  - 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u="none" strike="noStrike">
                          <a:effectLst/>
                        </a:rPr>
                        <a:t>USME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u="none" strike="noStrike">
                          <a:effectLst/>
                        </a:rPr>
                        <a:t>13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u="none" strike="noStrike" dirty="0">
                          <a:effectLst/>
                        </a:rPr>
                        <a:t> </a:t>
                      </a:r>
                      <a:r>
                        <a:rPr lang="es-CO" sz="1400" u="none" strike="noStrike" dirty="0" smtClean="0">
                          <a:effectLst/>
                        </a:rPr>
                        <a:t>$ 7.988.006 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u="none" strike="noStrike">
                          <a:effectLst/>
                        </a:rPr>
                        <a:t>0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u="none" strike="noStrike" dirty="0" smtClean="0">
                          <a:effectLst/>
                        </a:rPr>
                        <a:t>$  - 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1" u="none" strike="noStrike" dirty="0">
                          <a:effectLst/>
                        </a:rPr>
                        <a:t>Total general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1" u="none" strike="noStrike" dirty="0">
                          <a:effectLst/>
                        </a:rPr>
                        <a:t>76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1" u="none" strike="noStrike" dirty="0">
                          <a:effectLst/>
                        </a:rPr>
                        <a:t> </a:t>
                      </a:r>
                      <a:r>
                        <a:rPr lang="es-CO" sz="1400" b="1" u="none" strike="noStrike" dirty="0" smtClean="0">
                          <a:effectLst/>
                        </a:rPr>
                        <a:t>$ </a:t>
                      </a:r>
                      <a:r>
                        <a:rPr lang="es-CO" sz="1400" b="1" u="none" strike="noStrike" dirty="0">
                          <a:effectLst/>
                        </a:rPr>
                        <a:t>46.699.112 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1" u="none" strike="noStrike" dirty="0">
                          <a:effectLst/>
                        </a:rPr>
                        <a:t>2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1" u="none" strike="noStrike" dirty="0">
                          <a:effectLst/>
                        </a:rPr>
                        <a:t> $ </a:t>
                      </a:r>
                      <a:r>
                        <a:rPr lang="es-CO" sz="1400" b="1" u="none" strike="noStrike" dirty="0" smtClean="0">
                          <a:effectLst/>
                        </a:rPr>
                        <a:t>1.474.710 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CuadroTexto 4"/>
          <p:cNvSpPr txBox="1"/>
          <p:nvPr/>
        </p:nvSpPr>
        <p:spPr>
          <a:xfrm>
            <a:off x="5998240" y="5237423"/>
            <a:ext cx="5144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800" b="1" dirty="0" smtClean="0"/>
              <a:t>TOTAL </a:t>
            </a:r>
            <a:r>
              <a:rPr lang="es-CO" sz="2800" b="1" dirty="0" err="1" smtClean="0"/>
              <a:t>AHCP</a:t>
            </a:r>
            <a:r>
              <a:rPr lang="es-CO" sz="2800" b="1" dirty="0"/>
              <a:t>: </a:t>
            </a:r>
            <a:r>
              <a:rPr lang="es-CO" sz="2800" b="1" dirty="0" smtClean="0"/>
              <a:t>    </a:t>
            </a:r>
            <a:r>
              <a:rPr lang="es-CO" sz="2800" dirty="0"/>
              <a:t>$ </a:t>
            </a:r>
            <a:r>
              <a:rPr lang="es-CO" sz="2800" dirty="0" smtClean="0"/>
              <a:t>48´173.822.oo</a:t>
            </a:r>
            <a:endParaRPr lang="es-CO" sz="2800" dirty="0"/>
          </a:p>
        </p:txBody>
      </p:sp>
    </p:spTree>
    <p:extLst>
      <p:ext uri="{BB962C8B-B14F-4D97-AF65-F5344CB8AC3E}">
        <p14:creationId xmlns:p14="http://schemas.microsoft.com/office/powerpoint/2010/main" val="1239395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oogle Shape;649;p2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101989" y="2054717"/>
            <a:ext cx="6049124" cy="933841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1241659"/>
          </a:xfrm>
          <a:prstGeom prst="rect">
            <a:avLst/>
          </a:prstGeom>
        </p:spPr>
      </p:pic>
      <p:sp>
        <p:nvSpPr>
          <p:cNvPr id="4" name="Título 1">
            <a:extLst>
              <a:ext uri="{FF2B5EF4-FFF2-40B4-BE49-F238E27FC236}">
                <a16:creationId xmlns:a16="http://schemas.microsoft.com/office/drawing/2014/main" xmlns="" id="{9A8C3437-B396-3B45-81CA-CD71C36263EA}"/>
              </a:ext>
            </a:extLst>
          </p:cNvPr>
          <p:cNvSpPr txBox="1">
            <a:spLocks/>
          </p:cNvSpPr>
          <p:nvPr/>
        </p:nvSpPr>
        <p:spPr>
          <a:xfrm>
            <a:off x="666946" y="288259"/>
            <a:ext cx="7772400" cy="85791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ES" sz="3600" b="1" dirty="0">
                <a:latin typeface="Arial Narrow"/>
                <a:cs typeface="Arial Narrow"/>
              </a:rPr>
              <a:t>Título</a:t>
            </a:r>
          </a:p>
        </p:txBody>
      </p:sp>
      <p:sp>
        <p:nvSpPr>
          <p:cNvPr id="8" name="Rectángulo 7"/>
          <p:cNvSpPr/>
          <p:nvPr/>
        </p:nvSpPr>
        <p:spPr>
          <a:xfrm>
            <a:off x="290887" y="112997"/>
            <a:ext cx="178912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6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3.2.</a:t>
            </a:r>
            <a:endParaRPr lang="es-ES" sz="6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Imagen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4224" y="4390898"/>
            <a:ext cx="1009702" cy="2467102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4835" y="5558317"/>
            <a:ext cx="2012092" cy="1086438"/>
          </a:xfrm>
          <a:prstGeom prst="rect">
            <a:avLst/>
          </a:prstGeom>
        </p:spPr>
      </p:pic>
      <p:sp>
        <p:nvSpPr>
          <p:cNvPr id="13" name="Rectángulo 12"/>
          <p:cNvSpPr/>
          <p:nvPr/>
        </p:nvSpPr>
        <p:spPr>
          <a:xfrm>
            <a:off x="1780919" y="174553"/>
            <a:ext cx="8434643" cy="95410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r>
              <a:rPr lang="es-CO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Socialización por parte de las entidades las acciones sobre el plan de contingencia.</a:t>
            </a:r>
            <a:endParaRPr lang="es-ES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Google Shape;647;p26"/>
          <p:cNvPicPr preferRelativeResize="0"/>
          <p:nvPr/>
        </p:nvPicPr>
        <p:blipFill rotWithShape="1">
          <a:blip r:embed="rId6">
            <a:alphaModFix/>
          </a:blip>
          <a:srcRect b="10692"/>
          <a:stretch/>
        </p:blipFill>
        <p:spPr>
          <a:xfrm>
            <a:off x="504577" y="1416212"/>
            <a:ext cx="2587625" cy="4230322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6" name="Google Shape;650;p26"/>
          <p:cNvSpPr txBox="1"/>
          <p:nvPr/>
        </p:nvSpPr>
        <p:spPr>
          <a:xfrm>
            <a:off x="6215312" y="2095915"/>
            <a:ext cx="6036901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2400" b="1" dirty="0">
                <a:solidFill>
                  <a:srgbClr val="385623"/>
                </a:solidFill>
                <a:latin typeface="Arial"/>
                <a:ea typeface="Arial"/>
                <a:cs typeface="Arial"/>
                <a:sym typeface="Arial"/>
              </a:rPr>
              <a:t>Servicios de logística para la atención de Emergencias</a:t>
            </a:r>
            <a:endParaRPr sz="2400" b="1" dirty="0">
              <a:solidFill>
                <a:srgbClr val="38562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" name="Google Shape;651;p26"/>
          <p:cNvSpPr txBox="1"/>
          <p:nvPr/>
        </p:nvSpPr>
        <p:spPr>
          <a:xfrm>
            <a:off x="6276474" y="3606088"/>
            <a:ext cx="5645400" cy="15696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2400" b="1" dirty="0" smtClean="0">
                <a:solidFill>
                  <a:srgbClr val="C55A11"/>
                </a:solidFill>
                <a:latin typeface="Calibri"/>
                <a:ea typeface="Calibri"/>
                <a:cs typeface="Calibri"/>
                <a:sym typeface="Calibri"/>
              </a:rPr>
              <a:t>3,330</a:t>
            </a:r>
            <a:r>
              <a:rPr lang="es-CO" sz="2400" b="1" dirty="0" smtClean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CO" sz="24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ayudas humanitarias en especie entregadas a:</a:t>
            </a:r>
            <a:endParaRPr dirty="0"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2400" b="1" dirty="0" smtClean="0">
                <a:solidFill>
                  <a:srgbClr val="C55A11"/>
                </a:solidFill>
                <a:latin typeface="Calibri"/>
                <a:ea typeface="Calibri"/>
                <a:cs typeface="Calibri"/>
                <a:sym typeface="Calibri"/>
              </a:rPr>
              <a:t>1,199 </a:t>
            </a:r>
            <a:r>
              <a:rPr lang="es-CO" sz="2400" b="1" dirty="0">
                <a:solidFill>
                  <a:srgbClr val="C55A11"/>
                </a:solidFill>
                <a:latin typeface="Calibri"/>
                <a:ea typeface="Calibri"/>
                <a:cs typeface="Calibri"/>
                <a:sym typeface="Calibri"/>
              </a:rPr>
              <a:t>personas </a:t>
            </a:r>
            <a:r>
              <a:rPr lang="es-CO" sz="24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afectadas por emergencias</a:t>
            </a:r>
            <a:endParaRPr sz="2400" b="1" dirty="0">
              <a:solidFill>
                <a:srgbClr val="C55A1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2400" b="1" dirty="0" smtClean="0">
                <a:solidFill>
                  <a:srgbClr val="C55A11"/>
                </a:solidFill>
                <a:latin typeface="Calibri"/>
                <a:ea typeface="Calibri"/>
                <a:cs typeface="Calibri"/>
                <a:sym typeface="Calibri"/>
              </a:rPr>
              <a:t>292 </a:t>
            </a:r>
            <a:r>
              <a:rPr lang="es-CO" sz="24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familias </a:t>
            </a:r>
            <a:r>
              <a:rPr lang="es-CO" sz="2400" b="1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beneficiadas</a:t>
            </a:r>
            <a:endParaRPr dirty="0"/>
          </a:p>
        </p:txBody>
      </p:sp>
      <p:pic>
        <p:nvPicPr>
          <p:cNvPr id="18" name="Imagen 1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8023" y="1437952"/>
            <a:ext cx="2778256" cy="2083692"/>
          </a:xfrm>
          <a:prstGeom prst="rect">
            <a:avLst/>
          </a:prstGeom>
        </p:spPr>
      </p:pic>
      <p:pic>
        <p:nvPicPr>
          <p:cNvPr id="19" name="Imagen 1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8023" y="3562842"/>
            <a:ext cx="2778256" cy="2083692"/>
          </a:xfrm>
          <a:prstGeom prst="rect">
            <a:avLst/>
          </a:prstGeom>
        </p:spPr>
      </p:pic>
      <p:sp>
        <p:nvSpPr>
          <p:cNvPr id="21" name="Rectángulo 20"/>
          <p:cNvSpPr/>
          <p:nvPr/>
        </p:nvSpPr>
        <p:spPr>
          <a:xfrm>
            <a:off x="5998240" y="627337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es-CO" sz="2800" b="1" dirty="0" smtClean="0">
                <a:solidFill>
                  <a:schemeClr val="bg1"/>
                </a:solidFill>
              </a:rPr>
              <a:t>IDIGER</a:t>
            </a:r>
            <a:endParaRPr lang="es-CO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2614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5"/>
          <p:cNvSpPr/>
          <p:nvPr/>
        </p:nvSpPr>
        <p:spPr>
          <a:xfrm>
            <a:off x="4753000" y="1797774"/>
            <a:ext cx="2831200" cy="8096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es" sz="2000" b="1"/>
              <a:t>Sensibilizaciones </a:t>
            </a:r>
            <a:endParaRPr sz="2000" b="1"/>
          </a:p>
        </p:txBody>
      </p:sp>
      <p:pic>
        <p:nvPicPr>
          <p:cNvPr id="100" name="Google Shape;100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7605" y="1313416"/>
            <a:ext cx="2356799" cy="1587341"/>
          </a:xfrm>
          <a:prstGeom prst="rect">
            <a:avLst/>
          </a:prstGeom>
          <a:noFill/>
          <a:ln>
            <a:noFill/>
          </a:ln>
        </p:spPr>
      </p:pic>
      <p:sp>
        <p:nvSpPr>
          <p:cNvPr id="101" name="Google Shape;101;p15"/>
          <p:cNvSpPr/>
          <p:nvPr/>
        </p:nvSpPr>
        <p:spPr>
          <a:xfrm>
            <a:off x="4835200" y="3452341"/>
            <a:ext cx="2666800" cy="11436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es" sz="2000"/>
              <a:t>Presentación Plan de contingencias II temporada de lluvias</a:t>
            </a:r>
            <a:endParaRPr sz="2000"/>
          </a:p>
        </p:txBody>
      </p:sp>
      <p:sp>
        <p:nvSpPr>
          <p:cNvPr id="102" name="Google Shape;102;p15"/>
          <p:cNvSpPr/>
          <p:nvPr/>
        </p:nvSpPr>
        <p:spPr>
          <a:xfrm>
            <a:off x="6666433" y="5440907"/>
            <a:ext cx="2988400" cy="11536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es" sz="2000"/>
              <a:t>Capacitaciones Sistema de Alertas Tempranas Bogotá</a:t>
            </a:r>
            <a:endParaRPr sz="2000"/>
          </a:p>
        </p:txBody>
      </p:sp>
      <p:sp>
        <p:nvSpPr>
          <p:cNvPr id="103" name="Google Shape;103;p15"/>
          <p:cNvSpPr/>
          <p:nvPr/>
        </p:nvSpPr>
        <p:spPr>
          <a:xfrm>
            <a:off x="8390533" y="3376474"/>
            <a:ext cx="3406800" cy="10536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es" sz="2000"/>
              <a:t>Familias en proceso de reasentamiento </a:t>
            </a:r>
            <a:endParaRPr sz="2000"/>
          </a:p>
        </p:txBody>
      </p:sp>
      <p:sp>
        <p:nvSpPr>
          <p:cNvPr id="104" name="Google Shape;104;p15"/>
          <p:cNvSpPr/>
          <p:nvPr/>
        </p:nvSpPr>
        <p:spPr>
          <a:xfrm>
            <a:off x="421433" y="3346107"/>
            <a:ext cx="3658400" cy="12372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es" sz="2000" dirty="0"/>
              <a:t>Sensibilización a la comunidad por el arrojo de basuras a cuerpos de agua que pueden producir inundaciones.</a:t>
            </a:r>
            <a:endParaRPr sz="2000" dirty="0"/>
          </a:p>
        </p:txBody>
      </p:sp>
      <p:sp>
        <p:nvSpPr>
          <p:cNvPr id="105" name="Google Shape;105;p15"/>
          <p:cNvSpPr/>
          <p:nvPr/>
        </p:nvSpPr>
        <p:spPr>
          <a:xfrm>
            <a:off x="2589333" y="5398074"/>
            <a:ext cx="3406800" cy="11536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es" sz="2000"/>
              <a:t>Socialización de escenarios de riesgo por movimiento en masa y encharcamientos</a:t>
            </a:r>
            <a:endParaRPr sz="2000"/>
          </a:p>
        </p:txBody>
      </p:sp>
      <p:cxnSp>
        <p:nvCxnSpPr>
          <p:cNvPr id="106" name="Google Shape;106;p15"/>
          <p:cNvCxnSpPr>
            <a:stCxn id="99" idx="2"/>
            <a:endCxn id="101" idx="0"/>
          </p:cNvCxnSpPr>
          <p:nvPr/>
        </p:nvCxnSpPr>
        <p:spPr>
          <a:xfrm>
            <a:off x="6168600" y="2607374"/>
            <a:ext cx="0" cy="8448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07" name="Google Shape;107;p15"/>
          <p:cNvCxnSpPr>
            <a:stCxn id="99" idx="1"/>
            <a:endCxn id="104" idx="0"/>
          </p:cNvCxnSpPr>
          <p:nvPr/>
        </p:nvCxnSpPr>
        <p:spPr>
          <a:xfrm flipH="1">
            <a:off x="2250600" y="2202574"/>
            <a:ext cx="2502400" cy="11436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08" name="Google Shape;108;p15"/>
          <p:cNvCxnSpPr>
            <a:stCxn id="99" idx="3"/>
            <a:endCxn id="103" idx="0"/>
          </p:cNvCxnSpPr>
          <p:nvPr/>
        </p:nvCxnSpPr>
        <p:spPr>
          <a:xfrm>
            <a:off x="7584200" y="2202574"/>
            <a:ext cx="2509600" cy="11740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09" name="Google Shape;109;p15"/>
          <p:cNvCxnSpPr>
            <a:stCxn id="99" idx="1"/>
            <a:endCxn id="105" idx="0"/>
          </p:cNvCxnSpPr>
          <p:nvPr/>
        </p:nvCxnSpPr>
        <p:spPr>
          <a:xfrm flipH="1">
            <a:off x="4292600" y="2202574"/>
            <a:ext cx="460400" cy="31956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10" name="Google Shape;110;p15"/>
          <p:cNvCxnSpPr>
            <a:stCxn id="99" idx="3"/>
            <a:endCxn id="102" idx="0"/>
          </p:cNvCxnSpPr>
          <p:nvPr/>
        </p:nvCxnSpPr>
        <p:spPr>
          <a:xfrm>
            <a:off x="7584200" y="2202574"/>
            <a:ext cx="576400" cy="32384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pic>
        <p:nvPicPr>
          <p:cNvPr id="14" name="Imagen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1241659"/>
          </a:xfrm>
          <a:prstGeom prst="rect">
            <a:avLst/>
          </a:prstGeom>
        </p:spPr>
      </p:pic>
      <p:sp>
        <p:nvSpPr>
          <p:cNvPr id="15" name="Título 1">
            <a:extLst>
              <a:ext uri="{FF2B5EF4-FFF2-40B4-BE49-F238E27FC236}">
                <a16:creationId xmlns:a16="http://schemas.microsoft.com/office/drawing/2014/main" xmlns="" id="{9A8C3437-B396-3B45-81CA-CD71C36263EA}"/>
              </a:ext>
            </a:extLst>
          </p:cNvPr>
          <p:cNvSpPr txBox="1">
            <a:spLocks/>
          </p:cNvSpPr>
          <p:nvPr/>
        </p:nvSpPr>
        <p:spPr>
          <a:xfrm>
            <a:off x="666946" y="288259"/>
            <a:ext cx="7772400" cy="85791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ES" sz="3600" b="1" dirty="0">
                <a:latin typeface="Arial Narrow"/>
                <a:cs typeface="Arial Narrow"/>
              </a:rPr>
              <a:t>Título</a:t>
            </a:r>
          </a:p>
        </p:txBody>
      </p:sp>
      <p:sp>
        <p:nvSpPr>
          <p:cNvPr id="16" name="Rectángulo 15"/>
          <p:cNvSpPr/>
          <p:nvPr/>
        </p:nvSpPr>
        <p:spPr>
          <a:xfrm>
            <a:off x="290887" y="112997"/>
            <a:ext cx="178912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6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3.2.</a:t>
            </a:r>
            <a:endParaRPr lang="es-ES" sz="6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Rectángulo 16"/>
          <p:cNvSpPr/>
          <p:nvPr/>
        </p:nvSpPr>
        <p:spPr>
          <a:xfrm>
            <a:off x="1780919" y="174553"/>
            <a:ext cx="8434643" cy="95410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r>
              <a:rPr lang="es-CO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Socialización por parte de las entidades las acciones sobre el plan de contingencia.</a:t>
            </a:r>
            <a:endParaRPr lang="es-ES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8" name="Imagen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4224" y="4390898"/>
            <a:ext cx="1009702" cy="2467102"/>
          </a:xfrm>
          <a:prstGeom prst="rect">
            <a:avLst/>
          </a:prstGeom>
        </p:spPr>
      </p:pic>
      <p:pic>
        <p:nvPicPr>
          <p:cNvPr id="19" name="Imagen 1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4835" y="5558317"/>
            <a:ext cx="2012092" cy="1086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249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16"/>
          <p:cNvSpPr txBox="1">
            <a:spLocks noGrp="1"/>
          </p:cNvSpPr>
          <p:nvPr>
            <p:ph type="ctrTitle"/>
          </p:nvPr>
        </p:nvSpPr>
        <p:spPr>
          <a:xfrm>
            <a:off x="3539833" y="2158346"/>
            <a:ext cx="4957600" cy="1329600"/>
          </a:xfrm>
          <a:prstGeom prst="rect">
            <a:avLst/>
          </a:prstGeom>
        </p:spPr>
        <p:txBody>
          <a:bodyPr spcFirstLastPara="1" vert="horz" wrap="square" lIns="91433" tIns="45700" rIns="91433" bIns="45700" rtlCol="0" anchor="b" anchorCtr="0">
            <a:noAutofit/>
          </a:bodyPr>
          <a:lstStyle/>
          <a:p>
            <a:pPr marL="609585" indent="-431789" algn="just">
              <a:spcBef>
                <a:spcPts val="0"/>
              </a:spcBef>
              <a:buSzPts val="1500"/>
              <a:buFont typeface="Arial"/>
              <a:buChar char="●"/>
            </a:pPr>
            <a:r>
              <a:rPr lang="es" sz="2000">
                <a:latin typeface="Arial"/>
                <a:ea typeface="Arial"/>
                <a:cs typeface="Arial"/>
                <a:sym typeface="Arial"/>
              </a:rPr>
              <a:t>Identificación de puntos críticos por posibles inundaciones, encharcamientos y movimientos en masa.</a:t>
            </a:r>
            <a:endParaRPr sz="20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6" name="Google Shape;116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9300" y="4968346"/>
            <a:ext cx="2646133" cy="1622957"/>
          </a:xfrm>
          <a:prstGeom prst="rect">
            <a:avLst/>
          </a:prstGeom>
          <a:noFill/>
          <a:ln>
            <a:noFill/>
          </a:ln>
        </p:spPr>
      </p:pic>
      <p:sp>
        <p:nvSpPr>
          <p:cNvPr id="117" name="Google Shape;117;p16"/>
          <p:cNvSpPr/>
          <p:nvPr/>
        </p:nvSpPr>
        <p:spPr>
          <a:xfrm>
            <a:off x="1809167" y="1186312"/>
            <a:ext cx="8877600" cy="5180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es" sz="2133" b="1"/>
              <a:t>Recorrido de monitoreo  a puntos críticos en las 20 localidades </a:t>
            </a:r>
            <a:endParaRPr sz="2133" b="1"/>
          </a:p>
          <a:p>
            <a:pPr marL="609585"/>
            <a:endParaRPr sz="2400"/>
          </a:p>
        </p:txBody>
      </p:sp>
      <p:pic>
        <p:nvPicPr>
          <p:cNvPr id="118" name="Google Shape;118;p16"/>
          <p:cNvPicPr preferRelativeResize="0"/>
          <p:nvPr/>
        </p:nvPicPr>
        <p:blipFill rotWithShape="1">
          <a:blip r:embed="rId4">
            <a:alphaModFix/>
          </a:blip>
          <a:srcRect l="29184" t="36608" r="44012" b="30431"/>
          <a:stretch/>
        </p:blipFill>
        <p:spPr>
          <a:xfrm>
            <a:off x="471069" y="2158336"/>
            <a:ext cx="2726668" cy="1885043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Google Shape;119;p16"/>
          <p:cNvPicPr preferRelativeResize="0"/>
          <p:nvPr/>
        </p:nvPicPr>
        <p:blipFill rotWithShape="1">
          <a:blip r:embed="rId5">
            <a:alphaModFix/>
          </a:blip>
          <a:srcRect l="26870" t="40143" r="26137" b="20657"/>
          <a:stretch/>
        </p:blipFill>
        <p:spPr>
          <a:xfrm>
            <a:off x="3809784" y="4158312"/>
            <a:ext cx="4019483" cy="1885067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Google Shape;120;p16"/>
          <p:cNvPicPr preferRelativeResize="0"/>
          <p:nvPr/>
        </p:nvPicPr>
        <p:blipFill rotWithShape="1">
          <a:blip r:embed="rId6">
            <a:alphaModFix/>
          </a:blip>
          <a:srcRect l="37546" t="33127" r="37516" b="25740"/>
          <a:stretch/>
        </p:blipFill>
        <p:spPr>
          <a:xfrm>
            <a:off x="8705534" y="2084396"/>
            <a:ext cx="2646143" cy="2454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1" name="Google Shape;121;p16"/>
          <p:cNvSpPr txBox="1"/>
          <p:nvPr/>
        </p:nvSpPr>
        <p:spPr>
          <a:xfrm>
            <a:off x="495767" y="4158312"/>
            <a:ext cx="2726800" cy="51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s" sz="1200"/>
              <a:t>Recorrido Ciudad Bolívar Quebrada la carbonera</a:t>
            </a:r>
            <a:endParaRPr sz="1200"/>
          </a:p>
        </p:txBody>
      </p:sp>
      <p:sp>
        <p:nvSpPr>
          <p:cNvPr id="122" name="Google Shape;122;p16"/>
          <p:cNvSpPr txBox="1"/>
          <p:nvPr/>
        </p:nvSpPr>
        <p:spPr>
          <a:xfrm>
            <a:off x="3907900" y="6188912"/>
            <a:ext cx="3869600" cy="40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s" sz="1333"/>
              <a:t>Recorrido Canal Comuneros, Localidad Puente Aranda</a:t>
            </a:r>
            <a:endParaRPr sz="1067"/>
          </a:p>
        </p:txBody>
      </p:sp>
      <p:sp>
        <p:nvSpPr>
          <p:cNvPr id="123" name="Google Shape;123;p16"/>
          <p:cNvSpPr txBox="1"/>
          <p:nvPr/>
        </p:nvSpPr>
        <p:spPr>
          <a:xfrm>
            <a:off x="8665200" y="4676312"/>
            <a:ext cx="2726800" cy="76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s" sz="1333">
                <a:latin typeface="Calibri"/>
                <a:ea typeface="Calibri"/>
                <a:cs typeface="Calibri"/>
                <a:sym typeface="Calibri"/>
              </a:rPr>
              <a:t>R</a:t>
            </a:r>
            <a:r>
              <a:rPr lang="es" sz="1333"/>
              <a:t>ecorrido 19 puntos críticos en la localidad de Usaquén</a:t>
            </a:r>
            <a:endParaRPr sz="1333"/>
          </a:p>
        </p:txBody>
      </p:sp>
      <p:pic>
        <p:nvPicPr>
          <p:cNvPr id="11" name="Imagen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0"/>
            <a:ext cx="12192000" cy="1241659"/>
          </a:xfrm>
          <a:prstGeom prst="rect">
            <a:avLst/>
          </a:prstGeom>
        </p:spPr>
      </p:pic>
      <p:sp>
        <p:nvSpPr>
          <p:cNvPr id="12" name="Título 1">
            <a:extLst>
              <a:ext uri="{FF2B5EF4-FFF2-40B4-BE49-F238E27FC236}">
                <a16:creationId xmlns:a16="http://schemas.microsoft.com/office/drawing/2014/main" xmlns="" id="{9A8C3437-B396-3B45-81CA-CD71C36263EA}"/>
              </a:ext>
            </a:extLst>
          </p:cNvPr>
          <p:cNvSpPr txBox="1">
            <a:spLocks/>
          </p:cNvSpPr>
          <p:nvPr/>
        </p:nvSpPr>
        <p:spPr>
          <a:xfrm>
            <a:off x="666946" y="288259"/>
            <a:ext cx="7772400" cy="85791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ES" sz="3600" b="1" dirty="0">
                <a:latin typeface="Arial Narrow"/>
                <a:cs typeface="Arial Narrow"/>
              </a:rPr>
              <a:t>Título</a:t>
            </a:r>
          </a:p>
        </p:txBody>
      </p:sp>
      <p:sp>
        <p:nvSpPr>
          <p:cNvPr id="13" name="Rectángulo 12"/>
          <p:cNvSpPr/>
          <p:nvPr/>
        </p:nvSpPr>
        <p:spPr>
          <a:xfrm>
            <a:off x="290887" y="112997"/>
            <a:ext cx="178912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6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3.2.</a:t>
            </a:r>
            <a:endParaRPr lang="es-ES" sz="6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ángulo 13"/>
          <p:cNvSpPr/>
          <p:nvPr/>
        </p:nvSpPr>
        <p:spPr>
          <a:xfrm>
            <a:off x="1780919" y="174553"/>
            <a:ext cx="8434643" cy="95410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r>
              <a:rPr lang="es-CO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Socialización por parte de las entidades las acciones sobre el plan de contingencia.</a:t>
            </a:r>
            <a:endParaRPr lang="es-ES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Imagen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4224" y="4390898"/>
            <a:ext cx="1009702" cy="2467102"/>
          </a:xfrm>
          <a:prstGeom prst="rect">
            <a:avLst/>
          </a:prstGeom>
        </p:spPr>
      </p:pic>
      <p:pic>
        <p:nvPicPr>
          <p:cNvPr id="16" name="Imagen 1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4835" y="5558317"/>
            <a:ext cx="2012092" cy="1086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3909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17"/>
          <p:cNvSpPr txBox="1">
            <a:spLocks noGrp="1"/>
          </p:cNvSpPr>
          <p:nvPr>
            <p:ph type="ctrTitle"/>
          </p:nvPr>
        </p:nvSpPr>
        <p:spPr>
          <a:xfrm>
            <a:off x="3536433" y="1938518"/>
            <a:ext cx="2330000" cy="1291200"/>
          </a:xfrm>
          <a:prstGeom prst="rect">
            <a:avLst/>
          </a:prstGeom>
        </p:spPr>
        <p:txBody>
          <a:bodyPr spcFirstLastPara="1" vert="horz" wrap="square" lIns="91433" tIns="45700" rIns="91433" bIns="45700" rtlCol="0" anchor="b" anchorCtr="0">
            <a:noAutofit/>
          </a:bodyPr>
          <a:lstStyle/>
          <a:p>
            <a:pPr algn="just">
              <a:spcBef>
                <a:spcPts val="0"/>
              </a:spcBef>
            </a:pPr>
            <a:r>
              <a:rPr lang="es" sz="1467"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Se realiza recorrido para verificación de  obra de la Universidad Distrital, por movimiento en masa  identificando filtraciòn de de agua en uno de los talud, - La Candelaria.</a:t>
            </a:r>
            <a:endParaRPr sz="1467"/>
          </a:p>
        </p:txBody>
      </p:sp>
      <p:sp>
        <p:nvSpPr>
          <p:cNvPr id="129" name="Google Shape;129;p17"/>
          <p:cNvSpPr txBox="1">
            <a:spLocks noGrp="1"/>
          </p:cNvSpPr>
          <p:nvPr>
            <p:ph type="subTitle" idx="1"/>
          </p:nvPr>
        </p:nvSpPr>
        <p:spPr>
          <a:xfrm>
            <a:off x="7119733" y="1808718"/>
            <a:ext cx="2164800" cy="1074000"/>
          </a:xfrm>
          <a:prstGeom prst="rect">
            <a:avLst/>
          </a:prstGeom>
        </p:spPr>
        <p:txBody>
          <a:bodyPr spcFirstLastPara="1" vert="horz" wrap="square" lIns="91433" tIns="45700" rIns="91433" bIns="45700" rtlCol="0" anchor="t" anchorCtr="0">
            <a:noAutofit/>
          </a:bodyPr>
          <a:lstStyle/>
          <a:p>
            <a:pPr algn="just">
              <a:spcBef>
                <a:spcPts val="1067"/>
              </a:spcBef>
            </a:pPr>
            <a:r>
              <a:rPr lang="es" sz="1467">
                <a:latin typeface="Arial"/>
                <a:ea typeface="Arial"/>
                <a:cs typeface="Arial"/>
                <a:sym typeface="Arial"/>
              </a:rPr>
              <a:t>Recorrido barrio El Dorado por remoción en masa durante ola invernal- colapso de viviendas - Santa Fe </a:t>
            </a:r>
            <a:endParaRPr sz="1467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0" name="Google Shape;130;p17"/>
          <p:cNvPicPr preferRelativeResize="0"/>
          <p:nvPr/>
        </p:nvPicPr>
        <p:blipFill rotWithShape="1">
          <a:blip r:embed="rId3">
            <a:alphaModFix/>
          </a:blip>
          <a:srcRect l="20697" t="12044" r="22238" b="12580"/>
          <a:stretch/>
        </p:blipFill>
        <p:spPr>
          <a:xfrm>
            <a:off x="495767" y="1502435"/>
            <a:ext cx="2726668" cy="202493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1" name="Google Shape;131;p17"/>
          <p:cNvPicPr preferRelativeResize="0"/>
          <p:nvPr/>
        </p:nvPicPr>
        <p:blipFill rotWithShape="1">
          <a:blip r:embed="rId4">
            <a:alphaModFix/>
          </a:blip>
          <a:srcRect l="31880" t="8554" r="32060" b="11419"/>
          <a:stretch/>
        </p:blipFill>
        <p:spPr>
          <a:xfrm>
            <a:off x="757967" y="3668465"/>
            <a:ext cx="2034835" cy="2289423"/>
          </a:xfrm>
          <a:prstGeom prst="rect">
            <a:avLst/>
          </a:prstGeom>
          <a:noFill/>
          <a:ln>
            <a:noFill/>
          </a:ln>
        </p:spPr>
      </p:pic>
      <p:sp>
        <p:nvSpPr>
          <p:cNvPr id="132" name="Google Shape;132;p17"/>
          <p:cNvSpPr txBox="1"/>
          <p:nvPr/>
        </p:nvSpPr>
        <p:spPr>
          <a:xfrm>
            <a:off x="776701" y="5870800"/>
            <a:ext cx="2164800" cy="90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s" sz="1467" dirty="0"/>
              <a:t>Punto de monitoreo quebrada San Marín de Porras - Chapinero</a:t>
            </a:r>
            <a:endParaRPr sz="1467" dirty="0"/>
          </a:p>
        </p:txBody>
      </p:sp>
      <p:pic>
        <p:nvPicPr>
          <p:cNvPr id="133" name="Google Shape;133;p1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988967" y="3668465"/>
            <a:ext cx="2164800" cy="2696935"/>
          </a:xfrm>
          <a:prstGeom prst="rect">
            <a:avLst/>
          </a:prstGeom>
          <a:noFill/>
          <a:ln>
            <a:noFill/>
          </a:ln>
        </p:spPr>
      </p:pic>
      <p:sp>
        <p:nvSpPr>
          <p:cNvPr id="134" name="Google Shape;134;p17"/>
          <p:cNvSpPr txBox="1"/>
          <p:nvPr/>
        </p:nvSpPr>
        <p:spPr>
          <a:xfrm>
            <a:off x="9233618" y="5016932"/>
            <a:ext cx="2594400" cy="107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just"/>
            <a:r>
              <a:rPr lang="es" sz="1467" dirty="0"/>
              <a:t>Seguimiento punto Crítico por inundación Sector Maria Paz - Kennedy</a:t>
            </a:r>
            <a:r>
              <a:rPr lang="es" sz="2400" dirty="0">
                <a:latin typeface="Calibri"/>
                <a:ea typeface="Calibri"/>
                <a:cs typeface="Calibri"/>
                <a:sym typeface="Calibri"/>
              </a:rPr>
              <a:t> </a:t>
            </a:r>
            <a:endParaRPr sz="2400" dirty="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5" name="Google Shape;135;p1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831601" y="3668464"/>
            <a:ext cx="2034833" cy="2454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6" name="Google Shape;136;p17"/>
          <p:cNvSpPr txBox="1"/>
          <p:nvPr/>
        </p:nvSpPr>
        <p:spPr>
          <a:xfrm>
            <a:off x="3284117" y="5784000"/>
            <a:ext cx="3213534" cy="107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just">
              <a:lnSpc>
                <a:spcPct val="115000"/>
              </a:lnSpc>
              <a:spcBef>
                <a:spcPts val="1600"/>
              </a:spcBef>
              <a:buClr>
                <a:schemeClr val="dk1"/>
              </a:buClr>
              <a:buSzPts val="1100"/>
            </a:pPr>
            <a:r>
              <a:rPr lang="es" sz="1467" dirty="0">
                <a:solidFill>
                  <a:schemeClr val="dk1"/>
                </a:solidFill>
              </a:rPr>
              <a:t>Prados de Alameda, El Chircal, Kassandra y río Bogotá - Fontibón</a:t>
            </a:r>
            <a:endParaRPr sz="1467" dirty="0"/>
          </a:p>
        </p:txBody>
      </p:sp>
      <p:pic>
        <p:nvPicPr>
          <p:cNvPr id="137" name="Google Shape;137;p17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9571767" y="1251785"/>
            <a:ext cx="1840500" cy="2454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0"/>
            <a:ext cx="12192000" cy="1241659"/>
          </a:xfrm>
          <a:prstGeom prst="rect">
            <a:avLst/>
          </a:prstGeom>
        </p:spPr>
      </p:pic>
      <p:sp>
        <p:nvSpPr>
          <p:cNvPr id="13" name="Título 1">
            <a:extLst>
              <a:ext uri="{FF2B5EF4-FFF2-40B4-BE49-F238E27FC236}">
                <a16:creationId xmlns:a16="http://schemas.microsoft.com/office/drawing/2014/main" xmlns="" id="{9A8C3437-B396-3B45-81CA-CD71C36263EA}"/>
              </a:ext>
            </a:extLst>
          </p:cNvPr>
          <p:cNvSpPr txBox="1">
            <a:spLocks/>
          </p:cNvSpPr>
          <p:nvPr/>
        </p:nvSpPr>
        <p:spPr>
          <a:xfrm>
            <a:off x="666946" y="288259"/>
            <a:ext cx="7772400" cy="85791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ES" sz="3600" b="1" dirty="0">
                <a:latin typeface="Arial Narrow"/>
                <a:cs typeface="Arial Narrow"/>
              </a:rPr>
              <a:t>Título</a:t>
            </a:r>
          </a:p>
        </p:txBody>
      </p:sp>
      <p:sp>
        <p:nvSpPr>
          <p:cNvPr id="14" name="Rectángulo 13"/>
          <p:cNvSpPr/>
          <p:nvPr/>
        </p:nvSpPr>
        <p:spPr>
          <a:xfrm>
            <a:off x="290887" y="112997"/>
            <a:ext cx="178912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6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3.2.</a:t>
            </a:r>
            <a:endParaRPr lang="es-ES" sz="6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ángulo 14"/>
          <p:cNvSpPr/>
          <p:nvPr/>
        </p:nvSpPr>
        <p:spPr>
          <a:xfrm>
            <a:off x="1780919" y="174553"/>
            <a:ext cx="8434643" cy="95410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r>
              <a:rPr lang="es-CO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Socialización por parte de las entidades las acciones sobre el plan de contingencia.</a:t>
            </a:r>
            <a:endParaRPr lang="es-ES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Imagen 1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4224" y="4390898"/>
            <a:ext cx="1009702" cy="2467102"/>
          </a:xfrm>
          <a:prstGeom prst="rect">
            <a:avLst/>
          </a:prstGeom>
        </p:spPr>
      </p:pic>
      <p:pic>
        <p:nvPicPr>
          <p:cNvPr id="17" name="Imagen 1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4835" y="5558317"/>
            <a:ext cx="2012092" cy="1086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0802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18"/>
          <p:cNvSpPr/>
          <p:nvPr/>
        </p:nvSpPr>
        <p:spPr>
          <a:xfrm>
            <a:off x="1295533" y="1288553"/>
            <a:ext cx="5579200" cy="6116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es" sz="2133" b="1" dirty="0"/>
              <a:t>Acciones institucionales y comunitarias Limpieza a cuerpos de agua</a:t>
            </a:r>
            <a:endParaRPr sz="2133" b="1" dirty="0"/>
          </a:p>
        </p:txBody>
      </p:sp>
      <p:pic>
        <p:nvPicPr>
          <p:cNvPr id="143" name="Google Shape;143;p18"/>
          <p:cNvPicPr preferRelativeResize="0"/>
          <p:nvPr/>
        </p:nvPicPr>
        <p:blipFill rotWithShape="1">
          <a:blip r:embed="rId3">
            <a:alphaModFix/>
          </a:blip>
          <a:srcRect l="15923" t="17925" r="18087" b="17054"/>
          <a:stretch/>
        </p:blipFill>
        <p:spPr>
          <a:xfrm>
            <a:off x="1022734" y="4684467"/>
            <a:ext cx="2759735" cy="1611528"/>
          </a:xfrm>
          <a:prstGeom prst="rect">
            <a:avLst/>
          </a:prstGeom>
          <a:noFill/>
          <a:ln>
            <a:noFill/>
          </a:ln>
        </p:spPr>
      </p:pic>
      <p:pic>
        <p:nvPicPr>
          <p:cNvPr id="144" name="Google Shape;144;p18"/>
          <p:cNvPicPr preferRelativeResize="0"/>
          <p:nvPr/>
        </p:nvPicPr>
        <p:blipFill rotWithShape="1">
          <a:blip r:embed="rId4">
            <a:alphaModFix/>
          </a:blip>
          <a:srcRect l="21988" t="19213" r="24421" b="10457"/>
          <a:stretch/>
        </p:blipFill>
        <p:spPr>
          <a:xfrm>
            <a:off x="1022734" y="1992616"/>
            <a:ext cx="2759735" cy="2036424"/>
          </a:xfrm>
          <a:prstGeom prst="rect">
            <a:avLst/>
          </a:prstGeom>
          <a:noFill/>
          <a:ln>
            <a:noFill/>
          </a:ln>
        </p:spPr>
      </p:pic>
      <p:sp>
        <p:nvSpPr>
          <p:cNvPr id="145" name="Google Shape;145;p18"/>
          <p:cNvSpPr txBox="1"/>
          <p:nvPr/>
        </p:nvSpPr>
        <p:spPr>
          <a:xfrm>
            <a:off x="1022733" y="4047318"/>
            <a:ext cx="3062400" cy="3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s" sz="1333"/>
              <a:t>Limpieza Canal Comuneros - Pte. Aranda</a:t>
            </a:r>
            <a:endParaRPr sz="1333"/>
          </a:p>
        </p:txBody>
      </p:sp>
      <p:pic>
        <p:nvPicPr>
          <p:cNvPr id="146" name="Google Shape;146;p18"/>
          <p:cNvPicPr preferRelativeResize="0"/>
          <p:nvPr/>
        </p:nvPicPr>
        <p:blipFill rotWithShape="1">
          <a:blip r:embed="rId5">
            <a:alphaModFix/>
          </a:blip>
          <a:srcRect l="21691" t="17240" r="22023" b="23104"/>
          <a:stretch/>
        </p:blipFill>
        <p:spPr>
          <a:xfrm>
            <a:off x="4415434" y="1974335"/>
            <a:ext cx="2759735" cy="2073001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Google Shape;147;p18"/>
          <p:cNvSpPr txBox="1"/>
          <p:nvPr/>
        </p:nvSpPr>
        <p:spPr>
          <a:xfrm>
            <a:off x="4415433" y="4047318"/>
            <a:ext cx="3552800" cy="3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s" sz="1333"/>
              <a:t>Limpieza Canal Entre ríos - Barrios unidos</a:t>
            </a:r>
            <a:endParaRPr sz="1333"/>
          </a:p>
        </p:txBody>
      </p:sp>
      <p:sp>
        <p:nvSpPr>
          <p:cNvPr id="148" name="Google Shape;148;p18"/>
          <p:cNvSpPr txBox="1"/>
          <p:nvPr/>
        </p:nvSpPr>
        <p:spPr>
          <a:xfrm>
            <a:off x="1022733" y="6246400"/>
            <a:ext cx="3371200" cy="61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s" sz="1333"/>
              <a:t>Limpieza Canal Comuneros - Los Mártires</a:t>
            </a:r>
            <a:endParaRPr sz="1333"/>
          </a:p>
        </p:txBody>
      </p:sp>
      <p:sp>
        <p:nvSpPr>
          <p:cNvPr id="149" name="Google Shape;149;p18"/>
          <p:cNvSpPr/>
          <p:nvPr/>
        </p:nvSpPr>
        <p:spPr>
          <a:xfrm>
            <a:off x="8527067" y="1974334"/>
            <a:ext cx="3251600" cy="1437600"/>
          </a:xfrm>
          <a:prstGeom prst="homePlate">
            <a:avLst>
              <a:gd name="adj" fmla="val 50000"/>
            </a:avLst>
          </a:prstGeom>
          <a:solidFill>
            <a:srgbClr val="B4A7D6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s" sz="2000" dirty="0"/>
              <a:t>Limpieza de cuerpos de agua en compañía de las entidades competentes</a:t>
            </a:r>
            <a:endParaRPr sz="2000" dirty="0"/>
          </a:p>
        </p:txBody>
      </p:sp>
      <p:sp>
        <p:nvSpPr>
          <p:cNvPr id="150" name="Google Shape;150;p18"/>
          <p:cNvSpPr/>
          <p:nvPr/>
        </p:nvSpPr>
        <p:spPr>
          <a:xfrm>
            <a:off x="8576633" y="3775567"/>
            <a:ext cx="3251600" cy="1556400"/>
          </a:xfrm>
          <a:prstGeom prst="homePlate">
            <a:avLst>
              <a:gd name="adj" fmla="val 50000"/>
            </a:avLst>
          </a:prstGeom>
          <a:solidFill>
            <a:srgbClr val="B4A7D6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s" sz="2000"/>
              <a:t>Jornadas de recolección de basuras y escombros en cuerpos de agua y sistemas de drenaje</a:t>
            </a:r>
            <a:endParaRPr sz="2000"/>
          </a:p>
        </p:txBody>
      </p:sp>
      <p:pic>
        <p:nvPicPr>
          <p:cNvPr id="151" name="Google Shape;151;p18"/>
          <p:cNvPicPr preferRelativeResize="0"/>
          <p:nvPr/>
        </p:nvPicPr>
        <p:blipFill rotWithShape="1">
          <a:blip r:embed="rId6">
            <a:alphaModFix/>
          </a:blip>
          <a:srcRect l="29167" t="19658" r="29547" b="25990"/>
          <a:stretch/>
        </p:blipFill>
        <p:spPr>
          <a:xfrm>
            <a:off x="4415434" y="4684467"/>
            <a:ext cx="2759735" cy="1611533"/>
          </a:xfrm>
          <a:prstGeom prst="rect">
            <a:avLst/>
          </a:prstGeom>
          <a:noFill/>
          <a:ln>
            <a:noFill/>
          </a:ln>
        </p:spPr>
      </p:pic>
      <p:sp>
        <p:nvSpPr>
          <p:cNvPr id="152" name="Google Shape;152;p18"/>
          <p:cNvSpPr txBox="1"/>
          <p:nvPr/>
        </p:nvSpPr>
        <p:spPr>
          <a:xfrm>
            <a:off x="4393933" y="6246400"/>
            <a:ext cx="2445600" cy="51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s" sz="1333"/>
              <a:t>Limpieza sumideros y cuerpos de agua - Usaquén</a:t>
            </a:r>
            <a:endParaRPr sz="1333"/>
          </a:p>
        </p:txBody>
      </p:sp>
      <p:pic>
        <p:nvPicPr>
          <p:cNvPr id="13" name="Imagen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0"/>
            <a:ext cx="12192000" cy="1241659"/>
          </a:xfrm>
          <a:prstGeom prst="rect">
            <a:avLst/>
          </a:prstGeom>
        </p:spPr>
      </p:pic>
      <p:sp>
        <p:nvSpPr>
          <p:cNvPr id="14" name="Título 1">
            <a:extLst>
              <a:ext uri="{FF2B5EF4-FFF2-40B4-BE49-F238E27FC236}">
                <a16:creationId xmlns:a16="http://schemas.microsoft.com/office/drawing/2014/main" xmlns="" id="{9A8C3437-B396-3B45-81CA-CD71C36263EA}"/>
              </a:ext>
            </a:extLst>
          </p:cNvPr>
          <p:cNvSpPr txBox="1">
            <a:spLocks/>
          </p:cNvSpPr>
          <p:nvPr/>
        </p:nvSpPr>
        <p:spPr>
          <a:xfrm>
            <a:off x="666946" y="288259"/>
            <a:ext cx="7772400" cy="85791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ES" sz="3600" b="1" dirty="0">
                <a:latin typeface="Arial Narrow"/>
                <a:cs typeface="Arial Narrow"/>
              </a:rPr>
              <a:t>Título</a:t>
            </a:r>
          </a:p>
        </p:txBody>
      </p:sp>
      <p:sp>
        <p:nvSpPr>
          <p:cNvPr id="15" name="Rectángulo 14"/>
          <p:cNvSpPr/>
          <p:nvPr/>
        </p:nvSpPr>
        <p:spPr>
          <a:xfrm>
            <a:off x="290887" y="112997"/>
            <a:ext cx="178912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6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3.2.</a:t>
            </a:r>
            <a:endParaRPr lang="es-ES" sz="6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ectángulo 15"/>
          <p:cNvSpPr/>
          <p:nvPr/>
        </p:nvSpPr>
        <p:spPr>
          <a:xfrm>
            <a:off x="1780919" y="174553"/>
            <a:ext cx="8434643" cy="95410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r>
              <a:rPr lang="es-CO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Socialización por parte de las entidades las acciones sobre el plan de contingencia.</a:t>
            </a:r>
            <a:endParaRPr lang="es-ES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" name="Imagen 1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4224" y="4390898"/>
            <a:ext cx="1009702" cy="2467102"/>
          </a:xfrm>
          <a:prstGeom prst="rect">
            <a:avLst/>
          </a:prstGeom>
        </p:spPr>
      </p:pic>
      <p:pic>
        <p:nvPicPr>
          <p:cNvPr id="18" name="Imagen 1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4835" y="5558317"/>
            <a:ext cx="2012092" cy="1086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2076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19"/>
          <p:cNvSpPr txBox="1">
            <a:spLocks noGrp="1"/>
          </p:cNvSpPr>
          <p:nvPr>
            <p:ph type="subTitle" idx="1"/>
          </p:nvPr>
        </p:nvSpPr>
        <p:spPr>
          <a:xfrm>
            <a:off x="1524000" y="2193588"/>
            <a:ext cx="9144000" cy="1206400"/>
          </a:xfrm>
          <a:prstGeom prst="rect">
            <a:avLst/>
          </a:prstGeom>
        </p:spPr>
        <p:txBody>
          <a:bodyPr spcFirstLastPara="1" vert="horz" wrap="square" lIns="91433" tIns="45700" rIns="91433" bIns="45700" rtlCol="0" anchor="t" anchorCtr="0">
            <a:noAutofit/>
          </a:bodyPr>
          <a:lstStyle/>
          <a:p>
            <a:pPr algn="just">
              <a:spcBef>
                <a:spcPts val="1067"/>
              </a:spcBef>
            </a:pPr>
            <a:r>
              <a:rPr lang="es" dirty="0">
                <a:latin typeface="Arial"/>
                <a:ea typeface="Arial"/>
                <a:cs typeface="Arial"/>
                <a:sym typeface="Arial"/>
              </a:rPr>
              <a:t>E</a:t>
            </a:r>
            <a:r>
              <a:rPr lang="es" sz="2000" dirty="0">
                <a:latin typeface="Arial"/>
                <a:ea typeface="Arial"/>
                <a:cs typeface="Arial"/>
                <a:sym typeface="Arial"/>
              </a:rPr>
              <a:t>n la presente vigencia se vienen realizando recorridos de monitoreo al río Bogotá y Tunjuelo semanalmente, con el fin de realizar una inspección técnica de las condiciones y niveles de estos cuerpos de agua.</a:t>
            </a:r>
            <a:endParaRPr sz="2000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8" name="Google Shape;158;p19"/>
          <p:cNvSpPr/>
          <p:nvPr/>
        </p:nvSpPr>
        <p:spPr>
          <a:xfrm>
            <a:off x="2398200" y="1636268"/>
            <a:ext cx="7552400" cy="4980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es" sz="2133" b="1"/>
              <a:t>Monitoreo a cuerpos de agua Río Tunjuelo y Río Bogotá</a:t>
            </a:r>
            <a:endParaRPr sz="2133" b="1"/>
          </a:p>
        </p:txBody>
      </p:sp>
      <p:pic>
        <p:nvPicPr>
          <p:cNvPr id="159" name="Google Shape;159;p19"/>
          <p:cNvPicPr preferRelativeResize="0"/>
          <p:nvPr/>
        </p:nvPicPr>
        <p:blipFill rotWithShape="1">
          <a:blip r:embed="rId3">
            <a:alphaModFix/>
          </a:blip>
          <a:srcRect l="16023" t="42404" r="44107" b="20776"/>
          <a:stretch/>
        </p:blipFill>
        <p:spPr>
          <a:xfrm>
            <a:off x="809802" y="3628703"/>
            <a:ext cx="2995633" cy="2025001"/>
          </a:xfrm>
          <a:prstGeom prst="rect">
            <a:avLst/>
          </a:prstGeom>
          <a:noFill/>
          <a:ln>
            <a:noFill/>
          </a:ln>
        </p:spPr>
      </p:pic>
      <p:sp>
        <p:nvSpPr>
          <p:cNvPr id="160" name="Google Shape;160;p19"/>
          <p:cNvSpPr txBox="1"/>
          <p:nvPr/>
        </p:nvSpPr>
        <p:spPr>
          <a:xfrm>
            <a:off x="809801" y="5653702"/>
            <a:ext cx="3602400" cy="41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s" sz="1467"/>
              <a:t>Punto 10. Estación Alameda - Fontibón</a:t>
            </a:r>
            <a:endParaRPr sz="1467"/>
          </a:p>
        </p:txBody>
      </p:sp>
      <p:pic>
        <p:nvPicPr>
          <p:cNvPr id="161" name="Google Shape;161;p19"/>
          <p:cNvPicPr preferRelativeResize="0"/>
          <p:nvPr/>
        </p:nvPicPr>
        <p:blipFill rotWithShape="1">
          <a:blip r:embed="rId4">
            <a:alphaModFix/>
          </a:blip>
          <a:srcRect l="23948" t="48768" r="51950" b="18046"/>
          <a:stretch/>
        </p:blipFill>
        <p:spPr>
          <a:xfrm>
            <a:off x="4788083" y="3628703"/>
            <a:ext cx="2615849" cy="2025001"/>
          </a:xfrm>
          <a:prstGeom prst="rect">
            <a:avLst/>
          </a:prstGeom>
          <a:noFill/>
          <a:ln>
            <a:noFill/>
          </a:ln>
        </p:spPr>
      </p:pic>
      <p:sp>
        <p:nvSpPr>
          <p:cNvPr id="162" name="Google Shape;162;p19"/>
          <p:cNvSpPr txBox="1"/>
          <p:nvPr/>
        </p:nvSpPr>
        <p:spPr>
          <a:xfrm>
            <a:off x="4864601" y="5653702"/>
            <a:ext cx="2462800" cy="49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s" sz="1467">
                <a:latin typeface="Calibri"/>
                <a:ea typeface="Calibri"/>
                <a:cs typeface="Calibri"/>
                <a:sym typeface="Calibri"/>
              </a:rPr>
              <a:t>Punto 2. Santa Cecilia - Suba</a:t>
            </a:r>
            <a:endParaRPr sz="1467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63" name="Google Shape;163;p19"/>
          <p:cNvPicPr preferRelativeResize="0"/>
          <p:nvPr/>
        </p:nvPicPr>
        <p:blipFill rotWithShape="1">
          <a:blip r:embed="rId5">
            <a:alphaModFix/>
          </a:blip>
          <a:srcRect l="17784" t="38427" r="41667" b="24005"/>
          <a:stretch/>
        </p:blipFill>
        <p:spPr>
          <a:xfrm>
            <a:off x="8022835" y="3628703"/>
            <a:ext cx="2995633" cy="2025001"/>
          </a:xfrm>
          <a:prstGeom prst="rect">
            <a:avLst/>
          </a:prstGeom>
          <a:noFill/>
          <a:ln>
            <a:noFill/>
          </a:ln>
        </p:spPr>
      </p:pic>
      <p:sp>
        <p:nvSpPr>
          <p:cNvPr id="164" name="Google Shape;164;p19"/>
          <p:cNvSpPr txBox="1"/>
          <p:nvPr/>
        </p:nvSpPr>
        <p:spPr>
          <a:xfrm>
            <a:off x="8212634" y="5653702"/>
            <a:ext cx="2616000" cy="41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s" sz="1467" dirty="0">
                <a:latin typeface="Calibri"/>
                <a:ea typeface="Calibri"/>
                <a:cs typeface="Calibri"/>
                <a:sym typeface="Calibri"/>
              </a:rPr>
              <a:t>Punto 23. Bella Vista - Kennedy</a:t>
            </a:r>
            <a:endParaRPr sz="1467" dirty="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" name="Imagen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12192000" cy="1241659"/>
          </a:xfrm>
          <a:prstGeom prst="rect">
            <a:avLst/>
          </a:prstGeom>
        </p:spPr>
      </p:pic>
      <p:sp>
        <p:nvSpPr>
          <p:cNvPr id="11" name="Título 1">
            <a:extLst>
              <a:ext uri="{FF2B5EF4-FFF2-40B4-BE49-F238E27FC236}">
                <a16:creationId xmlns:a16="http://schemas.microsoft.com/office/drawing/2014/main" xmlns="" id="{9A8C3437-B396-3B45-81CA-CD71C36263EA}"/>
              </a:ext>
            </a:extLst>
          </p:cNvPr>
          <p:cNvSpPr txBox="1">
            <a:spLocks/>
          </p:cNvSpPr>
          <p:nvPr/>
        </p:nvSpPr>
        <p:spPr>
          <a:xfrm>
            <a:off x="666946" y="288259"/>
            <a:ext cx="7772400" cy="85791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ES" sz="3600" b="1" dirty="0">
                <a:latin typeface="Arial Narrow"/>
                <a:cs typeface="Arial Narrow"/>
              </a:rPr>
              <a:t>Título</a:t>
            </a:r>
          </a:p>
        </p:txBody>
      </p:sp>
      <p:sp>
        <p:nvSpPr>
          <p:cNvPr id="12" name="Rectángulo 11"/>
          <p:cNvSpPr/>
          <p:nvPr/>
        </p:nvSpPr>
        <p:spPr>
          <a:xfrm>
            <a:off x="290887" y="112997"/>
            <a:ext cx="178912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6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3.2.</a:t>
            </a:r>
            <a:endParaRPr lang="es-ES" sz="6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ángulo 12"/>
          <p:cNvSpPr/>
          <p:nvPr/>
        </p:nvSpPr>
        <p:spPr>
          <a:xfrm>
            <a:off x="1780919" y="174553"/>
            <a:ext cx="8434643" cy="95410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r>
              <a:rPr lang="es-CO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Socialización por parte de las entidades las acciones sobre el plan de contingencia.</a:t>
            </a:r>
            <a:endParaRPr lang="es-ES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Imagen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4224" y="4390898"/>
            <a:ext cx="1009702" cy="2467102"/>
          </a:xfrm>
          <a:prstGeom prst="rect">
            <a:avLst/>
          </a:prstGeom>
        </p:spPr>
      </p:pic>
      <p:pic>
        <p:nvPicPr>
          <p:cNvPr id="15" name="Imagen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4835" y="5558317"/>
            <a:ext cx="2012092" cy="1086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4759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20"/>
          <p:cNvSpPr txBox="1">
            <a:spLocks noGrp="1"/>
          </p:cNvSpPr>
          <p:nvPr>
            <p:ph type="ctrTitle"/>
          </p:nvPr>
        </p:nvSpPr>
        <p:spPr>
          <a:xfrm>
            <a:off x="1467700" y="3293000"/>
            <a:ext cx="5486000" cy="610400"/>
          </a:xfrm>
          <a:prstGeom prst="rect">
            <a:avLst/>
          </a:prstGeom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vert="horz" wrap="square" lIns="91433" tIns="45700" rIns="91433" bIns="45700" rtlCol="0" anchor="b" anchorCtr="0">
            <a:noAutofit/>
          </a:bodyPr>
          <a:lstStyle/>
          <a:p>
            <a:pPr>
              <a:spcBef>
                <a:spcPts val="0"/>
              </a:spcBef>
            </a:pPr>
            <a:r>
              <a:rPr lang="es" sz="1600"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Se realiza seguimiento y atención de emergencias a los eventos SIRE presentadas por el fenómeno de la niña</a:t>
            </a:r>
            <a:endParaRPr sz="16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0" name="Google Shape;170;p20"/>
          <p:cNvSpPr txBox="1">
            <a:spLocks noGrp="1"/>
          </p:cNvSpPr>
          <p:nvPr>
            <p:ph type="subTitle" idx="1"/>
          </p:nvPr>
        </p:nvSpPr>
        <p:spPr>
          <a:xfrm>
            <a:off x="628500" y="4377033"/>
            <a:ext cx="7164400" cy="768000"/>
          </a:xfrm>
          <a:prstGeom prst="rect">
            <a:avLst/>
          </a:prstGeom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vert="horz" wrap="square" lIns="91433" tIns="45700" rIns="91433" bIns="45700" rtlCol="0" anchor="t" anchorCtr="0">
            <a:noAutofit/>
          </a:bodyPr>
          <a:lstStyle/>
          <a:p>
            <a:pPr>
              <a:spcBef>
                <a:spcPts val="1067"/>
              </a:spcBef>
            </a:pPr>
            <a:r>
              <a:rPr lang="es" sz="1733">
                <a:latin typeface="Arial"/>
                <a:ea typeface="Arial"/>
                <a:cs typeface="Arial"/>
                <a:sym typeface="Arial"/>
              </a:rPr>
              <a:t>Reportes constantes de las localidades a CITEL: Emergencias, caidas de árboles, afectaciones por movimientos en masa e inundaciones</a:t>
            </a:r>
            <a:endParaRPr sz="1733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1" name="Google Shape;171;p20"/>
          <p:cNvSpPr/>
          <p:nvPr/>
        </p:nvSpPr>
        <p:spPr>
          <a:xfrm>
            <a:off x="3427200" y="1821933"/>
            <a:ext cx="5337600" cy="5620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s" sz="2133" b="1"/>
              <a:t>Reporte de emergencias y seguimiento</a:t>
            </a:r>
            <a:endParaRPr sz="2133" b="1"/>
          </a:p>
        </p:txBody>
      </p:sp>
      <p:pic>
        <p:nvPicPr>
          <p:cNvPr id="172" name="Google Shape;172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609060" y="3080833"/>
            <a:ext cx="2948867" cy="2064200"/>
          </a:xfrm>
          <a:prstGeom prst="rect">
            <a:avLst/>
          </a:prstGeom>
          <a:noFill/>
          <a:ln>
            <a:noFill/>
          </a:ln>
        </p:spPr>
      </p:pic>
      <p:sp>
        <p:nvSpPr>
          <p:cNvPr id="173" name="Google Shape;173;p20"/>
          <p:cNvSpPr txBox="1"/>
          <p:nvPr/>
        </p:nvSpPr>
        <p:spPr>
          <a:xfrm>
            <a:off x="1541900" y="5618667"/>
            <a:ext cx="5337600" cy="478800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es" sz="1733">
                <a:solidFill>
                  <a:schemeClr val="dk1"/>
                </a:solidFill>
                <a:highlight>
                  <a:srgbClr val="FFFFFF"/>
                </a:highlight>
              </a:rPr>
              <a:t>Seguimiento a las emergencias presentadas</a:t>
            </a:r>
            <a:endParaRPr sz="1733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1241659"/>
          </a:xfrm>
          <a:prstGeom prst="rect">
            <a:avLst/>
          </a:prstGeom>
        </p:spPr>
      </p:pic>
      <p:sp>
        <p:nvSpPr>
          <p:cNvPr id="8" name="Título 1">
            <a:extLst>
              <a:ext uri="{FF2B5EF4-FFF2-40B4-BE49-F238E27FC236}">
                <a16:creationId xmlns:a16="http://schemas.microsoft.com/office/drawing/2014/main" xmlns="" id="{9A8C3437-B396-3B45-81CA-CD71C36263EA}"/>
              </a:ext>
            </a:extLst>
          </p:cNvPr>
          <p:cNvSpPr txBox="1">
            <a:spLocks/>
          </p:cNvSpPr>
          <p:nvPr/>
        </p:nvSpPr>
        <p:spPr>
          <a:xfrm>
            <a:off x="666946" y="288259"/>
            <a:ext cx="7772400" cy="85791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ES" sz="3600" b="1" dirty="0">
                <a:latin typeface="Arial Narrow"/>
                <a:cs typeface="Arial Narrow"/>
              </a:rPr>
              <a:t>Título</a:t>
            </a:r>
          </a:p>
        </p:txBody>
      </p:sp>
      <p:sp>
        <p:nvSpPr>
          <p:cNvPr id="9" name="Rectángulo 8"/>
          <p:cNvSpPr/>
          <p:nvPr/>
        </p:nvSpPr>
        <p:spPr>
          <a:xfrm>
            <a:off x="290887" y="112997"/>
            <a:ext cx="178912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6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3.2.</a:t>
            </a:r>
            <a:endParaRPr lang="es-ES" sz="6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ángulo 9"/>
          <p:cNvSpPr/>
          <p:nvPr/>
        </p:nvSpPr>
        <p:spPr>
          <a:xfrm>
            <a:off x="1780919" y="174553"/>
            <a:ext cx="8434643" cy="95410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r>
              <a:rPr lang="es-CO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Socialización por parte de las entidades las acciones sobre el plan de contingencia.</a:t>
            </a:r>
            <a:endParaRPr lang="es-ES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Imagen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4224" y="4390898"/>
            <a:ext cx="1009702" cy="2467102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4835" y="5558317"/>
            <a:ext cx="2012092" cy="1086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188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ítulo 2">
            <a:extLst>
              <a:ext uri="{FF2B5EF4-FFF2-40B4-BE49-F238E27FC236}">
                <a16:creationId xmlns:a16="http://schemas.microsoft.com/office/drawing/2014/main" xmlns="" id="{BD2CD23C-49ED-AB49-86A0-A04F3D24792A}"/>
              </a:ext>
            </a:extLst>
          </p:cNvPr>
          <p:cNvSpPr txBox="1">
            <a:spLocks/>
          </p:cNvSpPr>
          <p:nvPr/>
        </p:nvSpPr>
        <p:spPr>
          <a:xfrm>
            <a:off x="4744308" y="2415618"/>
            <a:ext cx="7009125" cy="32387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s-CO" sz="1800" dirty="0"/>
              <a:t>1.     Verificación de </a:t>
            </a:r>
            <a:r>
              <a:rPr lang="es-CO" sz="1800" dirty="0" smtClean="0"/>
              <a:t>quórum</a:t>
            </a:r>
            <a:endParaRPr lang="es-CO" sz="1800" dirty="0"/>
          </a:p>
          <a:p>
            <a:pPr algn="l"/>
            <a:r>
              <a:rPr lang="es-CO" sz="1800" dirty="0"/>
              <a:t>2.    Aprobación del acta anterior</a:t>
            </a:r>
          </a:p>
          <a:p>
            <a:pPr algn="l"/>
            <a:r>
              <a:rPr lang="es-CO" sz="1800" dirty="0"/>
              <a:t>3.    Seguimiento al plan de contingencia de la temporada de lluvias</a:t>
            </a:r>
          </a:p>
          <a:p>
            <a:pPr marL="985838" indent="-628650" algn="l"/>
            <a:r>
              <a:rPr lang="es-CO" sz="1800" dirty="0"/>
              <a:t>3.1.        Seguimiento a eventos registrados en la temporada</a:t>
            </a:r>
          </a:p>
          <a:p>
            <a:pPr marL="985838" indent="-628650" algn="l"/>
            <a:r>
              <a:rPr lang="es-CO" sz="1800" dirty="0"/>
              <a:t>3.2.        Socialización por parte de las entidades las acciones sobre el plan de contingencia. </a:t>
            </a:r>
          </a:p>
          <a:p>
            <a:pPr marL="985838" indent="-628650" algn="l"/>
            <a:r>
              <a:rPr lang="es-CO" sz="1800" dirty="0"/>
              <a:t>3.3.        Presentación Estudio de caso: </a:t>
            </a:r>
            <a:r>
              <a:rPr lang="es-CO" sz="1800" dirty="0" smtClean="0"/>
              <a:t>Vendaval y </a:t>
            </a:r>
            <a:r>
              <a:rPr lang="es-CO" sz="1800" dirty="0" err="1" smtClean="0"/>
              <a:t>FRM</a:t>
            </a:r>
            <a:endParaRPr lang="es-CO" sz="1800" dirty="0"/>
          </a:p>
          <a:p>
            <a:pPr algn="l"/>
            <a:r>
              <a:rPr lang="es-CO" sz="1800" dirty="0"/>
              <a:t>4.    Presentación del plan de acción de la temporada decembrina</a:t>
            </a:r>
          </a:p>
          <a:p>
            <a:pPr algn="l"/>
            <a:r>
              <a:rPr lang="es-CO" sz="1800" dirty="0"/>
              <a:t>5.    </a:t>
            </a:r>
            <a:r>
              <a:rPr lang="es-CO" sz="1800" dirty="0" smtClean="0"/>
              <a:t>Varios</a:t>
            </a:r>
            <a:endParaRPr lang="es-CO" sz="1800" dirty="0"/>
          </a:p>
        </p:txBody>
      </p:sp>
      <p:sp>
        <p:nvSpPr>
          <p:cNvPr id="5" name="Título 1">
            <a:extLst>
              <a:ext uri="{FF2B5EF4-FFF2-40B4-BE49-F238E27FC236}">
                <a16:creationId xmlns:a16="http://schemas.microsoft.com/office/drawing/2014/main" xmlns="" id="{88745202-D356-5347-94CF-13CD4A800F4C}"/>
              </a:ext>
            </a:extLst>
          </p:cNvPr>
          <p:cNvSpPr txBox="1">
            <a:spLocks/>
          </p:cNvSpPr>
          <p:nvPr/>
        </p:nvSpPr>
        <p:spPr>
          <a:xfrm>
            <a:off x="666946" y="288259"/>
            <a:ext cx="7772400" cy="85791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ES" sz="3600" b="1" dirty="0">
                <a:latin typeface="Arial Narrow"/>
                <a:cs typeface="Arial Narrow"/>
              </a:rPr>
              <a:t>Título</a:t>
            </a: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71245" y="-28659"/>
            <a:ext cx="7912507" cy="2127359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699" y="-9625"/>
            <a:ext cx="4371411" cy="6873888"/>
          </a:xfrm>
          <a:prstGeom prst="rect">
            <a:avLst/>
          </a:prstGeom>
        </p:spPr>
      </p:pic>
      <p:sp>
        <p:nvSpPr>
          <p:cNvPr id="8" name="CuadroTexto 7"/>
          <p:cNvSpPr txBox="1"/>
          <p:nvPr/>
        </p:nvSpPr>
        <p:spPr>
          <a:xfrm>
            <a:off x="5431273" y="561426"/>
            <a:ext cx="563519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5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ORDEN DEL DÍA</a:t>
            </a:r>
            <a:endParaRPr lang="en-US" sz="5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Imagen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390898"/>
            <a:ext cx="1009702" cy="2467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8511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21"/>
          <p:cNvSpPr txBox="1">
            <a:spLocks noGrp="1"/>
          </p:cNvSpPr>
          <p:nvPr>
            <p:ph type="ctrTitle"/>
          </p:nvPr>
        </p:nvSpPr>
        <p:spPr>
          <a:xfrm>
            <a:off x="465237" y="4889321"/>
            <a:ext cx="2202800" cy="1064400"/>
          </a:xfrm>
          <a:prstGeom prst="rect">
            <a:avLst/>
          </a:prstGeom>
        </p:spPr>
        <p:txBody>
          <a:bodyPr spcFirstLastPara="1" vert="horz" wrap="square" lIns="91433" tIns="45700" rIns="91433" bIns="45700" rtlCol="0" anchor="b" anchorCtr="0">
            <a:noAutofit/>
          </a:bodyPr>
          <a:lstStyle/>
          <a:p>
            <a:pPr algn="just">
              <a:spcBef>
                <a:spcPts val="0"/>
              </a:spcBef>
            </a:pPr>
            <a:r>
              <a:rPr lang="es" sz="1467">
                <a:latin typeface="Arial"/>
                <a:ea typeface="Arial"/>
                <a:cs typeface="Arial"/>
                <a:sym typeface="Arial"/>
              </a:rPr>
              <a:t>Seguimiento </a:t>
            </a:r>
            <a:r>
              <a:rPr lang="es" sz="1467"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Fenómeno de Remoción en masa vía al Zuque - San Cristóbal </a:t>
            </a:r>
            <a:endParaRPr sz="1467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9" name="Google Shape;179;p21"/>
          <p:cNvSpPr txBox="1">
            <a:spLocks noGrp="1"/>
          </p:cNvSpPr>
          <p:nvPr>
            <p:ph type="subTitle" idx="1"/>
          </p:nvPr>
        </p:nvSpPr>
        <p:spPr>
          <a:xfrm>
            <a:off x="3057403" y="2201871"/>
            <a:ext cx="2762400" cy="1475200"/>
          </a:xfrm>
          <a:prstGeom prst="rect">
            <a:avLst/>
          </a:prstGeom>
        </p:spPr>
        <p:txBody>
          <a:bodyPr spcFirstLastPara="1" vert="horz" wrap="square" lIns="91433" tIns="45700" rIns="91433" bIns="45700" rtlCol="0" anchor="t" anchorCtr="0">
            <a:noAutofit/>
          </a:bodyPr>
          <a:lstStyle/>
          <a:p>
            <a:pPr algn="just">
              <a:spcBef>
                <a:spcPts val="1067"/>
              </a:spcBef>
            </a:pPr>
            <a:r>
              <a:rPr lang="es" sz="1533"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Se participa en PMU del evento SIRE 5368183 relacionado con las afectaciones a causa de lluvias en la Vereda Curubital - Usme</a:t>
            </a:r>
            <a:endParaRPr/>
          </a:p>
        </p:txBody>
      </p:sp>
      <p:pic>
        <p:nvPicPr>
          <p:cNvPr id="180" name="Google Shape;180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5153" y="1668455"/>
            <a:ext cx="2202967" cy="2542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181" name="Google Shape;181;p21"/>
          <p:cNvPicPr preferRelativeResize="0"/>
          <p:nvPr/>
        </p:nvPicPr>
        <p:blipFill rotWithShape="1">
          <a:blip r:embed="rId4">
            <a:alphaModFix/>
          </a:blip>
          <a:srcRect l="30785" t="21049" r="29387" b="28845"/>
          <a:stretch/>
        </p:blipFill>
        <p:spPr>
          <a:xfrm>
            <a:off x="3057386" y="4133855"/>
            <a:ext cx="2762448" cy="1953967"/>
          </a:xfrm>
          <a:prstGeom prst="rect">
            <a:avLst/>
          </a:prstGeom>
          <a:noFill/>
          <a:ln>
            <a:noFill/>
          </a:ln>
        </p:spPr>
      </p:pic>
      <p:pic>
        <p:nvPicPr>
          <p:cNvPr id="182" name="Google Shape;182;p21"/>
          <p:cNvPicPr preferRelativeResize="0"/>
          <p:nvPr/>
        </p:nvPicPr>
        <p:blipFill rotWithShape="1">
          <a:blip r:embed="rId5">
            <a:alphaModFix/>
          </a:blip>
          <a:srcRect l="28917" t="20586" r="29156" b="25734"/>
          <a:stretch/>
        </p:blipFill>
        <p:spPr>
          <a:xfrm>
            <a:off x="6143986" y="1945238"/>
            <a:ext cx="2762435" cy="1988480"/>
          </a:xfrm>
          <a:prstGeom prst="rect">
            <a:avLst/>
          </a:prstGeom>
          <a:noFill/>
          <a:ln>
            <a:noFill/>
          </a:ln>
        </p:spPr>
      </p:pic>
      <p:sp>
        <p:nvSpPr>
          <p:cNvPr id="183" name="Google Shape;183;p21"/>
          <p:cNvSpPr txBox="1"/>
          <p:nvPr/>
        </p:nvSpPr>
        <p:spPr>
          <a:xfrm>
            <a:off x="6217103" y="4487254"/>
            <a:ext cx="2632000" cy="147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just"/>
            <a:r>
              <a:rPr lang="es" sz="1467">
                <a:solidFill>
                  <a:schemeClr val="dk1"/>
                </a:solidFill>
                <a:highlight>
                  <a:srgbClr val="FFFFFF"/>
                </a:highlight>
              </a:rPr>
              <a:t>Acompañamiento interinstitucional debido a la emergencia por la ola invernal en el Barrio Villa Gladys - Engativá</a:t>
            </a:r>
            <a:endParaRPr sz="1467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84" name="Google Shape;184;p2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9085586" y="3933721"/>
            <a:ext cx="2632000" cy="1974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5" name="Google Shape;185;p21"/>
          <p:cNvSpPr txBox="1"/>
          <p:nvPr/>
        </p:nvSpPr>
        <p:spPr>
          <a:xfrm>
            <a:off x="9165986" y="1668454"/>
            <a:ext cx="2471200" cy="18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just"/>
            <a:r>
              <a:rPr lang="es" sz="1533">
                <a:solidFill>
                  <a:schemeClr val="dk1"/>
                </a:solidFill>
                <a:highlight>
                  <a:srgbClr val="FFFFFF"/>
                </a:highlight>
              </a:rPr>
              <a:t>Activación y seguimiento de respuesta a la atención de las emergencias sectores de Bilbao II Sector, Humedal Juan Amarillo y Santa Cecilia - Suba</a:t>
            </a:r>
            <a:endParaRPr sz="2400"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86" name="Google Shape;186;p21"/>
          <p:cNvCxnSpPr>
            <a:stCxn id="180" idx="2"/>
            <a:endCxn id="180" idx="2"/>
          </p:cNvCxnSpPr>
          <p:nvPr/>
        </p:nvCxnSpPr>
        <p:spPr>
          <a:xfrm>
            <a:off x="1566637" y="4210487"/>
            <a:ext cx="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87" name="Google Shape;187;p21"/>
          <p:cNvCxnSpPr>
            <a:stCxn id="180" idx="2"/>
            <a:endCxn id="178" idx="0"/>
          </p:cNvCxnSpPr>
          <p:nvPr/>
        </p:nvCxnSpPr>
        <p:spPr>
          <a:xfrm>
            <a:off x="1566637" y="4210487"/>
            <a:ext cx="0" cy="6788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88" name="Google Shape;188;p21"/>
          <p:cNvCxnSpPr>
            <a:stCxn id="181" idx="0"/>
            <a:endCxn id="179" idx="2"/>
          </p:cNvCxnSpPr>
          <p:nvPr/>
        </p:nvCxnSpPr>
        <p:spPr>
          <a:xfrm rot="10800000">
            <a:off x="4438610" y="3677054"/>
            <a:ext cx="0" cy="4568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89" name="Google Shape;189;p21"/>
          <p:cNvCxnSpPr>
            <a:stCxn id="182" idx="2"/>
            <a:endCxn id="183" idx="0"/>
          </p:cNvCxnSpPr>
          <p:nvPr/>
        </p:nvCxnSpPr>
        <p:spPr>
          <a:xfrm>
            <a:off x="7525203" y="3933718"/>
            <a:ext cx="8000" cy="5536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90" name="Google Shape;190;p21"/>
          <p:cNvCxnSpPr>
            <a:stCxn id="184" idx="0"/>
            <a:endCxn id="185" idx="2"/>
          </p:cNvCxnSpPr>
          <p:nvPr/>
        </p:nvCxnSpPr>
        <p:spPr>
          <a:xfrm rot="10800000">
            <a:off x="10401586" y="3488521"/>
            <a:ext cx="0" cy="4452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pic>
        <p:nvPicPr>
          <p:cNvPr id="15" name="Imagen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0"/>
            <a:ext cx="12192000" cy="1241659"/>
          </a:xfrm>
          <a:prstGeom prst="rect">
            <a:avLst/>
          </a:prstGeom>
        </p:spPr>
      </p:pic>
      <p:sp>
        <p:nvSpPr>
          <p:cNvPr id="16" name="Título 1">
            <a:extLst>
              <a:ext uri="{FF2B5EF4-FFF2-40B4-BE49-F238E27FC236}">
                <a16:creationId xmlns:a16="http://schemas.microsoft.com/office/drawing/2014/main" xmlns="" id="{9A8C3437-B396-3B45-81CA-CD71C36263EA}"/>
              </a:ext>
            </a:extLst>
          </p:cNvPr>
          <p:cNvSpPr txBox="1">
            <a:spLocks/>
          </p:cNvSpPr>
          <p:nvPr/>
        </p:nvSpPr>
        <p:spPr>
          <a:xfrm>
            <a:off x="666946" y="288259"/>
            <a:ext cx="7772400" cy="85791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ES" sz="3600" b="1" dirty="0">
                <a:latin typeface="Arial Narrow"/>
                <a:cs typeface="Arial Narrow"/>
              </a:rPr>
              <a:t>Título</a:t>
            </a:r>
          </a:p>
        </p:txBody>
      </p:sp>
      <p:sp>
        <p:nvSpPr>
          <p:cNvPr id="17" name="Rectángulo 16"/>
          <p:cNvSpPr/>
          <p:nvPr/>
        </p:nvSpPr>
        <p:spPr>
          <a:xfrm>
            <a:off x="290887" y="112997"/>
            <a:ext cx="178912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6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3.2.</a:t>
            </a:r>
            <a:endParaRPr lang="es-ES" sz="6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Rectángulo 17"/>
          <p:cNvSpPr/>
          <p:nvPr/>
        </p:nvSpPr>
        <p:spPr>
          <a:xfrm>
            <a:off x="1780919" y="174553"/>
            <a:ext cx="8434643" cy="95410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r>
              <a:rPr lang="es-CO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Socialización por parte de las entidades las acciones sobre el plan de contingencia.</a:t>
            </a:r>
            <a:endParaRPr lang="es-ES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9" name="Imagen 1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4224" y="4390898"/>
            <a:ext cx="1009702" cy="2467102"/>
          </a:xfrm>
          <a:prstGeom prst="rect">
            <a:avLst/>
          </a:prstGeom>
        </p:spPr>
      </p:pic>
      <p:pic>
        <p:nvPicPr>
          <p:cNvPr id="20" name="Imagen 1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4835" y="5558317"/>
            <a:ext cx="2012092" cy="1086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5579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1241659"/>
          </a:xfrm>
          <a:prstGeom prst="rect">
            <a:avLst/>
          </a:prstGeom>
        </p:spPr>
      </p:pic>
      <p:sp>
        <p:nvSpPr>
          <p:cNvPr id="4" name="Título 1">
            <a:extLst>
              <a:ext uri="{FF2B5EF4-FFF2-40B4-BE49-F238E27FC236}">
                <a16:creationId xmlns:a16="http://schemas.microsoft.com/office/drawing/2014/main" xmlns="" id="{9A8C3437-B396-3B45-81CA-CD71C36263EA}"/>
              </a:ext>
            </a:extLst>
          </p:cNvPr>
          <p:cNvSpPr txBox="1">
            <a:spLocks/>
          </p:cNvSpPr>
          <p:nvPr/>
        </p:nvSpPr>
        <p:spPr>
          <a:xfrm>
            <a:off x="666946" y="288259"/>
            <a:ext cx="7772400" cy="85791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ES" sz="3600" b="1" dirty="0">
                <a:latin typeface="Arial Narrow"/>
                <a:cs typeface="Arial Narrow"/>
              </a:rPr>
              <a:t>Título</a:t>
            </a:r>
          </a:p>
        </p:txBody>
      </p:sp>
      <p:sp>
        <p:nvSpPr>
          <p:cNvPr id="8" name="Rectángulo 7"/>
          <p:cNvSpPr/>
          <p:nvPr/>
        </p:nvSpPr>
        <p:spPr>
          <a:xfrm>
            <a:off x="290887" y="112997"/>
            <a:ext cx="178912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6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3.2.</a:t>
            </a:r>
            <a:endParaRPr lang="es-ES" sz="6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Imagen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4224" y="4390898"/>
            <a:ext cx="1009702" cy="2467102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4835" y="5558317"/>
            <a:ext cx="2012092" cy="1086438"/>
          </a:xfrm>
          <a:prstGeom prst="rect">
            <a:avLst/>
          </a:prstGeom>
        </p:spPr>
      </p:pic>
      <p:sp>
        <p:nvSpPr>
          <p:cNvPr id="13" name="Rectángulo 12"/>
          <p:cNvSpPr/>
          <p:nvPr/>
        </p:nvSpPr>
        <p:spPr>
          <a:xfrm>
            <a:off x="1780919" y="174553"/>
            <a:ext cx="8434643" cy="95410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r>
              <a:rPr lang="es-CO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Socialización por parte de las entidades las acciones sobre el plan de contingencia.</a:t>
            </a:r>
            <a:endParaRPr lang="es-ES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Rectángulo 20"/>
          <p:cNvSpPr/>
          <p:nvPr/>
        </p:nvSpPr>
        <p:spPr>
          <a:xfrm>
            <a:off x="2328655" y="2417237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CO" sz="2800" b="1" dirty="0" err="1" smtClean="0"/>
              <a:t>EAB</a:t>
            </a:r>
            <a:endParaRPr lang="es-CO" sz="2800" b="1" dirty="0"/>
          </a:p>
        </p:txBody>
      </p:sp>
      <p:sp>
        <p:nvSpPr>
          <p:cNvPr id="22" name="Rectángulo 21"/>
          <p:cNvSpPr/>
          <p:nvPr/>
        </p:nvSpPr>
        <p:spPr>
          <a:xfrm>
            <a:off x="2328655" y="2908452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CO" sz="2800" b="1" dirty="0" smtClean="0">
                <a:hlinkClick r:id="rId5" action="ppaction://hlinksldjump"/>
              </a:rPr>
              <a:t>SDIS</a:t>
            </a:r>
            <a:endParaRPr lang="es-CO" sz="2800" b="1" dirty="0"/>
          </a:p>
        </p:txBody>
      </p:sp>
      <p:sp>
        <p:nvSpPr>
          <p:cNvPr id="23" name="Rectángulo 22"/>
          <p:cNvSpPr/>
          <p:nvPr/>
        </p:nvSpPr>
        <p:spPr>
          <a:xfrm>
            <a:off x="2328655" y="3397014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CO" sz="2800" b="1" dirty="0" err="1" smtClean="0"/>
              <a:t>SDS</a:t>
            </a:r>
            <a:endParaRPr lang="es-CO" sz="2800" b="1" dirty="0"/>
          </a:p>
        </p:txBody>
      </p:sp>
      <p:sp>
        <p:nvSpPr>
          <p:cNvPr id="24" name="Rectángulo 23"/>
          <p:cNvSpPr/>
          <p:nvPr/>
        </p:nvSpPr>
        <p:spPr>
          <a:xfrm>
            <a:off x="2328655" y="4333906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CO" sz="2800" b="1" dirty="0" err="1" smtClean="0"/>
              <a:t>SDA</a:t>
            </a:r>
            <a:endParaRPr lang="es-CO" sz="2800" b="1" dirty="0"/>
          </a:p>
        </p:txBody>
      </p:sp>
      <p:sp>
        <p:nvSpPr>
          <p:cNvPr id="26" name="Rectángulo 25"/>
          <p:cNvSpPr/>
          <p:nvPr/>
        </p:nvSpPr>
        <p:spPr>
          <a:xfrm>
            <a:off x="2266021" y="4796559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CO" sz="2800" b="1" dirty="0" err="1" smtClean="0"/>
              <a:t>UAESP</a:t>
            </a:r>
            <a:endParaRPr lang="es-CO" sz="2800" b="1" dirty="0"/>
          </a:p>
        </p:txBody>
      </p:sp>
      <p:sp>
        <p:nvSpPr>
          <p:cNvPr id="27" name="Rectángulo 26"/>
          <p:cNvSpPr/>
          <p:nvPr/>
        </p:nvSpPr>
        <p:spPr>
          <a:xfrm>
            <a:off x="2328655" y="3893106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CO" sz="2800" b="1" dirty="0" smtClean="0"/>
              <a:t>SDM</a:t>
            </a:r>
            <a:endParaRPr lang="es-CO" sz="2800" b="1" dirty="0"/>
          </a:p>
        </p:txBody>
      </p:sp>
      <p:sp>
        <p:nvSpPr>
          <p:cNvPr id="28" name="Rectángulo 27"/>
          <p:cNvSpPr/>
          <p:nvPr/>
        </p:nvSpPr>
        <p:spPr>
          <a:xfrm>
            <a:off x="460627" y="1393721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CO" sz="2800" b="1" dirty="0" smtClean="0"/>
              <a:t>Orden Entidades - Seguimiento</a:t>
            </a:r>
            <a:endParaRPr lang="es-CO" sz="2800" b="1" dirty="0"/>
          </a:p>
        </p:txBody>
      </p:sp>
      <p:sp>
        <p:nvSpPr>
          <p:cNvPr id="3" name="CuadroTexto 2"/>
          <p:cNvSpPr txBox="1"/>
          <p:nvPr/>
        </p:nvSpPr>
        <p:spPr>
          <a:xfrm>
            <a:off x="7259545" y="2185411"/>
            <a:ext cx="3439886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2800" b="1" dirty="0" smtClean="0"/>
              <a:t>Reporte máximo de:</a:t>
            </a:r>
          </a:p>
          <a:p>
            <a:pPr algn="ctr"/>
            <a:r>
              <a:rPr lang="es-CO" sz="2800" b="1" dirty="0" smtClean="0"/>
              <a:t>Cinco (5) minutos por entidad</a:t>
            </a:r>
          </a:p>
          <a:p>
            <a:pPr algn="ctr"/>
            <a:endParaRPr lang="es-CO" sz="2800" b="1" dirty="0"/>
          </a:p>
          <a:p>
            <a:pPr algn="ctr"/>
            <a:r>
              <a:rPr lang="es-CO" sz="2800" b="1" dirty="0" smtClean="0"/>
              <a:t>Reporta persona(s) a cargo de la activación de la entidad </a:t>
            </a:r>
            <a:endParaRPr lang="es-CO" sz="2800" b="1" dirty="0"/>
          </a:p>
        </p:txBody>
      </p:sp>
      <p:sp>
        <p:nvSpPr>
          <p:cNvPr id="29" name="Rectángulo 28"/>
          <p:cNvSpPr/>
          <p:nvPr/>
        </p:nvSpPr>
        <p:spPr>
          <a:xfrm>
            <a:off x="3994616" y="3423911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CO" sz="2800" b="1" dirty="0" smtClean="0"/>
              <a:t>UAECOB</a:t>
            </a:r>
            <a:endParaRPr lang="es-CO" sz="2800" b="1" dirty="0"/>
          </a:p>
        </p:txBody>
      </p:sp>
      <p:sp>
        <p:nvSpPr>
          <p:cNvPr id="30" name="Rectángulo 29"/>
          <p:cNvSpPr/>
          <p:nvPr/>
        </p:nvSpPr>
        <p:spPr>
          <a:xfrm>
            <a:off x="3994616" y="4317717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CO" sz="2800" b="1" dirty="0" err="1" smtClean="0"/>
              <a:t>CBVB</a:t>
            </a:r>
            <a:endParaRPr lang="es-CO" sz="2800" b="1" dirty="0"/>
          </a:p>
        </p:txBody>
      </p:sp>
      <p:sp>
        <p:nvSpPr>
          <p:cNvPr id="31" name="Rectángulo 30"/>
          <p:cNvSpPr/>
          <p:nvPr/>
        </p:nvSpPr>
        <p:spPr>
          <a:xfrm>
            <a:off x="3994616" y="5254609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CO" sz="2800" b="1" dirty="0" smtClean="0"/>
              <a:t>CRC</a:t>
            </a:r>
            <a:endParaRPr lang="es-CO" sz="2800" b="1" dirty="0"/>
          </a:p>
        </p:txBody>
      </p:sp>
      <p:sp>
        <p:nvSpPr>
          <p:cNvPr id="32" name="Rectángulo 31"/>
          <p:cNvSpPr/>
          <p:nvPr/>
        </p:nvSpPr>
        <p:spPr>
          <a:xfrm>
            <a:off x="3994616" y="3876703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CO" sz="2800" b="1" dirty="0" smtClean="0"/>
              <a:t>EJERCITO</a:t>
            </a:r>
            <a:endParaRPr lang="es-CO" sz="2800" b="1" dirty="0"/>
          </a:p>
        </p:txBody>
      </p:sp>
      <p:sp>
        <p:nvSpPr>
          <p:cNvPr id="34" name="Rectángulo 33"/>
          <p:cNvSpPr/>
          <p:nvPr/>
        </p:nvSpPr>
        <p:spPr>
          <a:xfrm>
            <a:off x="3994616" y="4813809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CO" sz="2800" b="1" dirty="0" smtClean="0"/>
              <a:t>DCC</a:t>
            </a:r>
            <a:endParaRPr lang="es-CO" sz="2800" b="1" dirty="0"/>
          </a:p>
        </p:txBody>
      </p:sp>
      <p:sp>
        <p:nvSpPr>
          <p:cNvPr id="35" name="Rectángulo 34"/>
          <p:cNvSpPr/>
          <p:nvPr/>
        </p:nvSpPr>
        <p:spPr>
          <a:xfrm>
            <a:off x="3994616" y="2911571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CO" sz="2800" b="1" dirty="0" err="1" smtClean="0"/>
              <a:t>MEBOG</a:t>
            </a:r>
            <a:endParaRPr lang="es-CO" sz="2800" b="1" dirty="0"/>
          </a:p>
        </p:txBody>
      </p:sp>
      <p:sp>
        <p:nvSpPr>
          <p:cNvPr id="36" name="Rectángulo 35"/>
          <p:cNvSpPr/>
          <p:nvPr/>
        </p:nvSpPr>
        <p:spPr>
          <a:xfrm>
            <a:off x="3994616" y="2433426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CO" sz="2800" b="1" dirty="0" err="1" smtClean="0"/>
              <a:t>SDSJC</a:t>
            </a:r>
            <a:endParaRPr lang="es-CO" sz="2800" b="1" dirty="0"/>
          </a:p>
        </p:txBody>
      </p:sp>
      <p:sp>
        <p:nvSpPr>
          <p:cNvPr id="37" name="Rectángulo 36"/>
          <p:cNvSpPr/>
          <p:nvPr/>
        </p:nvSpPr>
        <p:spPr>
          <a:xfrm>
            <a:off x="2236991" y="5340006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CO" sz="2800" b="1" dirty="0" err="1" smtClean="0"/>
              <a:t>SEC.GOB</a:t>
            </a:r>
            <a:r>
              <a:rPr lang="es-CO" sz="2800" b="1" dirty="0" smtClean="0"/>
              <a:t>.</a:t>
            </a:r>
            <a:endParaRPr lang="es-CO" sz="2800" b="1" dirty="0"/>
          </a:p>
        </p:txBody>
      </p:sp>
    </p:spTree>
    <p:extLst>
      <p:ext uri="{BB962C8B-B14F-4D97-AF65-F5344CB8AC3E}">
        <p14:creationId xmlns:p14="http://schemas.microsoft.com/office/powerpoint/2010/main" val="2418083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Imagen 2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3"/>
          <a:stretch>
            <a:fillRect/>
          </a:stretch>
        </p:blipFill>
        <p:spPr bwMode="auto">
          <a:xfrm>
            <a:off x="542925" y="0"/>
            <a:ext cx="12192000" cy="690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3" name="Imagen 2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85363" y="5222875"/>
            <a:ext cx="1927225" cy="98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4" name="Imagen 3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4" r="92940" b="24"/>
          <a:stretch>
            <a:fillRect/>
          </a:stretch>
        </p:blipFill>
        <p:spPr bwMode="auto">
          <a:xfrm>
            <a:off x="-14288" y="0"/>
            <a:ext cx="866776" cy="690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5" name="Imagen 3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4" r="92940" b="24"/>
          <a:stretch>
            <a:fillRect/>
          </a:stretch>
        </p:blipFill>
        <p:spPr bwMode="auto">
          <a:xfrm>
            <a:off x="11325225" y="85725"/>
            <a:ext cx="866775" cy="4100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6" name="Imagen 3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4" r="92940" b="24"/>
          <a:stretch>
            <a:fillRect/>
          </a:stretch>
        </p:blipFill>
        <p:spPr bwMode="auto">
          <a:xfrm>
            <a:off x="10460038" y="85725"/>
            <a:ext cx="865187" cy="4100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87" name="TextBox 1"/>
          <p:cNvSpPr txBox="1">
            <a:spLocks noChangeArrowheads="1"/>
          </p:cNvSpPr>
          <p:nvPr/>
        </p:nvSpPr>
        <p:spPr bwMode="auto">
          <a:xfrm>
            <a:off x="100013" y="5684838"/>
            <a:ext cx="26479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ES" altLang="es-ES" sz="2000" b="1">
                <a:solidFill>
                  <a:srgbClr val="FFB71A"/>
                </a:solidFill>
                <a:latin typeface="Montserrat"/>
                <a:cs typeface="Arial" panose="020B0604020202020204" pitchFamily="34" charset="0"/>
              </a:rPr>
              <a:t>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ES" altLang="es-ES" sz="2000" b="1">
                <a:solidFill>
                  <a:srgbClr val="FFC000"/>
                </a:solidFill>
                <a:latin typeface="Montserrat"/>
                <a:cs typeface="Arial" panose="020B0604020202020204" pitchFamily="34" charset="0"/>
              </a:rPr>
              <a:t>Diciembre 4 de 2020</a:t>
            </a:r>
          </a:p>
        </p:txBody>
      </p:sp>
      <p:sp>
        <p:nvSpPr>
          <p:cNvPr id="10" name="Título 1"/>
          <p:cNvSpPr>
            <a:spLocks noGrp="1"/>
          </p:cNvSpPr>
          <p:nvPr>
            <p:ph type="title"/>
          </p:nvPr>
        </p:nvSpPr>
        <p:spPr>
          <a:xfrm>
            <a:off x="2138363" y="85725"/>
            <a:ext cx="4654550" cy="2298700"/>
          </a:xfrm>
        </p:spPr>
        <p:txBody>
          <a:bodyPr rtlCol="0">
            <a:noAutofit/>
          </a:bodyPr>
          <a:lstStyle/>
          <a:p>
            <a:pPr eaLnBrk="1" fontAlgn="auto" hangingPunct="1">
              <a:lnSpc>
                <a:spcPct val="80000"/>
              </a:lnSpc>
              <a:spcAft>
                <a:spcPts val="0"/>
              </a:spcAft>
              <a:defRPr/>
            </a:pPr>
            <a:r>
              <a:rPr lang="es-MX" sz="2400" b="1" dirty="0" smtClean="0">
                <a:solidFill>
                  <a:schemeClr val="accent4">
                    <a:lumMod val="75000"/>
                  </a:schemeClr>
                </a:solidFill>
                <a:latin typeface="Montserrat" panose="02000505000000020004" pitchFamily="2" charset="0"/>
                <a:cs typeface="Arial" panose="020B0604020202020204" pitchFamily="34" charset="0"/>
              </a:rPr>
              <a:t>SUBDIRECIÓN </a:t>
            </a:r>
            <a:r>
              <a:rPr lang="es-MX" sz="2400" b="1" dirty="0">
                <a:solidFill>
                  <a:schemeClr val="accent4">
                    <a:lumMod val="75000"/>
                  </a:schemeClr>
                </a:solidFill>
                <a:latin typeface="Montserrat" panose="02000505000000020004" pitchFamily="2" charset="0"/>
                <a:cs typeface="Arial" panose="020B0604020202020204" pitchFamily="34" charset="0"/>
              </a:rPr>
              <a:t>PARA LA IDENTIFICACIÓN, CARACTERIZACIÓN </a:t>
            </a:r>
            <a:r>
              <a:rPr lang="es-MX" sz="2400" b="1" dirty="0" smtClean="0">
                <a:solidFill>
                  <a:schemeClr val="accent4">
                    <a:lumMod val="75000"/>
                  </a:schemeClr>
                </a:solidFill>
                <a:latin typeface="Montserrat" panose="02000505000000020004" pitchFamily="2" charset="0"/>
                <a:cs typeface="Arial" panose="020B0604020202020204" pitchFamily="34" charset="0"/>
              </a:rPr>
              <a:t>E INTEGRACIÓN</a:t>
            </a:r>
            <a:endParaRPr lang="es-CO" sz="2400" b="1" dirty="0">
              <a:solidFill>
                <a:schemeClr val="accent4">
                  <a:lumMod val="75000"/>
                </a:schemeClr>
              </a:solidFill>
              <a:latin typeface="Montserrat" panose="02000505000000020004" pitchFamily="2" charset="0"/>
              <a:cs typeface="Arial" panose="020B0604020202020204" pitchFamily="34" charset="0"/>
            </a:endParaRPr>
          </a:p>
        </p:txBody>
      </p:sp>
      <p:sp>
        <p:nvSpPr>
          <p:cNvPr id="2" name="Rectángulo 1"/>
          <p:cNvSpPr/>
          <p:nvPr/>
        </p:nvSpPr>
        <p:spPr>
          <a:xfrm>
            <a:off x="3771900" y="5538788"/>
            <a:ext cx="4633913" cy="831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s-CO" sz="2400" b="1" dirty="0">
                <a:solidFill>
                  <a:schemeClr val="accent4">
                    <a:lumMod val="75000"/>
                  </a:schemeClr>
                </a:solidFill>
                <a:latin typeface="Montserrat" panose="02000505000000020004"/>
              </a:rPr>
              <a:t>SERVICIO ATENCIÓN SOCIAL </a:t>
            </a:r>
          </a:p>
          <a:p>
            <a:pPr>
              <a:defRPr/>
            </a:pPr>
            <a:r>
              <a:rPr lang="es-CO" sz="2400" b="1" dirty="0">
                <a:solidFill>
                  <a:schemeClr val="accent4">
                    <a:lumMod val="75000"/>
                  </a:schemeClr>
                </a:solidFill>
                <a:latin typeface="Montserrat" panose="02000505000000020004"/>
              </a:rPr>
              <a:t>Y GESTIÓN DEL RIESGO</a:t>
            </a:r>
          </a:p>
        </p:txBody>
      </p:sp>
      <p:sp>
        <p:nvSpPr>
          <p:cNvPr id="11" name="Rectángulo 10"/>
          <p:cNvSpPr/>
          <p:nvPr/>
        </p:nvSpPr>
        <p:spPr>
          <a:xfrm>
            <a:off x="2763838" y="2986088"/>
            <a:ext cx="4841875" cy="12001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s-CO" sz="2400" b="1" dirty="0">
                <a:solidFill>
                  <a:schemeClr val="accent4">
                    <a:lumMod val="75000"/>
                  </a:schemeClr>
                </a:solidFill>
                <a:latin typeface="Montserrat" panose="02000505000000020004"/>
              </a:rPr>
              <a:t>ACCIONES DESAROLLADAS</a:t>
            </a:r>
          </a:p>
          <a:p>
            <a:pPr>
              <a:defRPr/>
            </a:pPr>
            <a:r>
              <a:rPr lang="es-CO" sz="2400" b="1" dirty="0">
                <a:solidFill>
                  <a:schemeClr val="accent4">
                    <a:lumMod val="75000"/>
                  </a:schemeClr>
                </a:solidFill>
                <a:latin typeface="Montserrat" panose="02000505000000020004"/>
              </a:rPr>
              <a:t>POR LA SDIS EN LA 2ª. </a:t>
            </a:r>
          </a:p>
          <a:p>
            <a:pPr>
              <a:defRPr/>
            </a:pPr>
            <a:r>
              <a:rPr lang="es-CO" sz="2400" b="1" dirty="0">
                <a:solidFill>
                  <a:schemeClr val="accent4">
                    <a:lumMod val="75000"/>
                  </a:schemeClr>
                </a:solidFill>
                <a:latin typeface="Montserrat" panose="02000505000000020004"/>
              </a:rPr>
              <a:t>TEMPORADA DE LLUVIAS 2020</a:t>
            </a:r>
          </a:p>
        </p:txBody>
      </p:sp>
    </p:spTree>
    <p:extLst>
      <p:ext uri="{BB962C8B-B14F-4D97-AF65-F5344CB8AC3E}">
        <p14:creationId xmlns:p14="http://schemas.microsoft.com/office/powerpoint/2010/main" val="2258820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Imagen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96600" y="6232525"/>
            <a:ext cx="1012825" cy="544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CuadroTexto 37"/>
          <p:cNvSpPr txBox="1">
            <a:spLocks noChangeArrowheads="1"/>
          </p:cNvSpPr>
          <p:nvPr/>
        </p:nvSpPr>
        <p:spPr bwMode="auto">
          <a:xfrm>
            <a:off x="323850" y="187325"/>
            <a:ext cx="11533188" cy="1030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s-ES" altLang="es-CO" sz="2900">
                <a:solidFill>
                  <a:srgbClr val="262626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Oferta de Servicio Atención Social y Gestión del Riesgo</a:t>
            </a:r>
            <a:endParaRPr lang="es-ES" altLang="es-CO" sz="2900">
              <a:solidFill>
                <a:srgbClr val="FF0000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  <a:p>
            <a:pPr eaLnBrk="1" hangingPunct="1"/>
            <a:endParaRPr lang="es-ES" altLang="es-CO" sz="3200">
              <a:solidFill>
                <a:srgbClr val="262626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53" name="Rectángulo redondeado 17">
            <a:extLst>
              <a:ext uri="{FF2B5EF4-FFF2-40B4-BE49-F238E27FC236}"/>
            </a:extLst>
          </p:cNvPr>
          <p:cNvSpPr/>
          <p:nvPr/>
        </p:nvSpPr>
        <p:spPr>
          <a:xfrm>
            <a:off x="309563" y="692150"/>
            <a:ext cx="9144000" cy="142875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s-CO" dirty="0">
              <a:solidFill>
                <a:prstClr val="white"/>
              </a:solidFill>
            </a:endParaRPr>
          </a:p>
        </p:txBody>
      </p:sp>
      <p:sp>
        <p:nvSpPr>
          <p:cNvPr id="55" name="Elipse 54">
            <a:extLst>
              <a:ext uri="{FF2B5EF4-FFF2-40B4-BE49-F238E27FC236}"/>
            </a:extLst>
          </p:cNvPr>
          <p:cNvSpPr/>
          <p:nvPr/>
        </p:nvSpPr>
        <p:spPr>
          <a:xfrm>
            <a:off x="9531350" y="665163"/>
            <a:ext cx="196850" cy="19685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s-CO" dirty="0">
              <a:solidFill>
                <a:prstClr val="white"/>
              </a:solidFill>
            </a:endParaRPr>
          </a:p>
        </p:txBody>
      </p:sp>
      <p:graphicFrame>
        <p:nvGraphicFramePr>
          <p:cNvPr id="15" name="Google Shape;1202;p38">
            <a:extLst>
              <a:ext uri="{FF2B5EF4-FFF2-40B4-BE49-F238E27FC236}"/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06102686"/>
              </p:ext>
            </p:extLst>
          </p:nvPr>
        </p:nvGraphicFramePr>
        <p:xfrm>
          <a:off x="695325" y="1997075"/>
          <a:ext cx="10514013" cy="4084638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585485">
                  <a:extLst>
                    <a:ext uri="{9D8B030D-6E8A-4147-A177-3AD203B41FA5}"/>
                  </a:extLst>
                </a:gridCol>
                <a:gridCol w="2140680">
                  <a:extLst>
                    <a:ext uri="{9D8B030D-6E8A-4147-A177-3AD203B41FA5}"/>
                  </a:extLst>
                </a:gridCol>
                <a:gridCol w="2536119">
                  <a:extLst>
                    <a:ext uri="{9D8B030D-6E8A-4147-A177-3AD203B41FA5}"/>
                  </a:extLst>
                </a:gridCol>
                <a:gridCol w="4251729">
                  <a:extLst>
                    <a:ext uri="{9D8B030D-6E8A-4147-A177-3AD203B41FA5}"/>
                  </a:extLst>
                </a:gridCol>
              </a:tblGrid>
              <a:tr h="4084638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400" b="1" dirty="0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121910" marR="121910" marT="121911" marB="182883" anchor="ctr">
                    <a:lnL w="2857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966F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400" dirty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Roboto"/>
                          <a:cs typeface="Arial" panose="020B0604020202020204" pitchFamily="34" charset="0"/>
                          <a:sym typeface="Roboto"/>
                        </a:rPr>
                        <a:t>ATENCIÓN SOCIAL Y GESTIÓN DEL RIESGO</a:t>
                      </a:r>
                      <a:endParaRPr sz="1400" dirty="0">
                        <a:solidFill>
                          <a:schemeClr val="lt1"/>
                        </a:solidFill>
                        <a:latin typeface="Arial" panose="020B0604020202020204" pitchFamily="34" charset="0"/>
                        <a:ea typeface="Roboto"/>
                        <a:cs typeface="Arial" panose="020B0604020202020204" pitchFamily="34" charset="0"/>
                        <a:sym typeface="Roboto"/>
                      </a:endParaRPr>
                    </a:p>
                  </a:txBody>
                  <a:tcPr marL="121910" marR="121910" marT="121911" marB="182883" anchor="ctr">
                    <a:lnL w="2857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966F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Roboto"/>
                        <a:buNone/>
                      </a:pPr>
                      <a:r>
                        <a:rPr lang="es-CO" sz="1400" dirty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Roboto"/>
                          <a:cs typeface="Arial" panose="020B0604020202020204" pitchFamily="34" charset="0"/>
                          <a:sym typeface="Roboto"/>
                        </a:rPr>
                        <a:t>Todas las personas integrantes de hogares afectados por emergencias o desastres de origen natural o antrópico, para los que haya sido activada la SDIS por el Instituto Distrital de Gestión de Riesgos y Cambio Climático-IDIGER,  teniendo la misma ayuda y el mismo trato al momento de ser identificadas y atendidas con ayuda humanitaria.</a:t>
                      </a:r>
                    </a:p>
                    <a:p>
                      <a:pPr marL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Roboto"/>
                        <a:buNone/>
                      </a:pPr>
                      <a:endParaRPr sz="1400" dirty="0">
                        <a:solidFill>
                          <a:schemeClr val="lt1"/>
                        </a:solidFill>
                        <a:latin typeface="Arial" panose="020B0604020202020204" pitchFamily="34" charset="0"/>
                        <a:ea typeface="Roboto"/>
                        <a:cs typeface="Arial" panose="020B0604020202020204" pitchFamily="34" charset="0"/>
                        <a:sym typeface="Roboto"/>
                      </a:endParaRPr>
                    </a:p>
                  </a:txBody>
                  <a:tcPr marL="487706" marR="121910" marT="121911" marB="121911" anchor="ctr">
                    <a:lnL w="2857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9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  <a:tabLst/>
                        <a:defRPr/>
                      </a:pPr>
                      <a:r>
                        <a:rPr lang="es-CO" sz="1400" dirty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Es responsable de Coordinar las acciones referidas a la atención social de los hogares afectados por emergencias de origen natural o antrópico, para los que sea activada la SDIS por el IDIGER, como Integrante del Sistema Distrital de Gestión de Riesgos y Cambio Climático, lo que comprende la Identificación de la población afectada, la entrega de ayudas humanitarias alimentarías y no alimentarías, la coordinación para el montaje y funcionamiento de alojamientos temporales institucionales y </a:t>
                      </a:r>
                      <a:r>
                        <a:rPr lang="es-CO" sz="140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apoyo</a:t>
                      </a:r>
                      <a:r>
                        <a:rPr lang="es-CO" sz="14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en el</a:t>
                      </a:r>
                      <a:r>
                        <a:rPr lang="es-CO" sz="140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CO" sz="1400" dirty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restablecimiento de contactos </a:t>
                      </a:r>
                      <a:r>
                        <a:rPr lang="es-CO" sz="140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familiares </a:t>
                      </a:r>
                      <a:r>
                        <a:rPr lang="es-CO" sz="1400" dirty="0" err="1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postemergencia</a:t>
                      </a:r>
                      <a:r>
                        <a:rPr lang="es-CO" sz="140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s-CO" sz="1400" dirty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 la luz  de la Ley 1523 de 2013 o Ley de Gestión del Riesgo, el Plan Distrital de Gestión </a:t>
                      </a:r>
                      <a:r>
                        <a:rPr lang="es-CO" sz="140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del Riesgo </a:t>
                      </a:r>
                      <a:r>
                        <a:rPr lang="es-CO" sz="1400" dirty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y Cambio </a:t>
                      </a:r>
                      <a:r>
                        <a:rPr lang="es-CO" sz="140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Climático</a:t>
                      </a:r>
                      <a:r>
                        <a:rPr lang="es-CO" sz="14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y su Marco de Actuación, </a:t>
                      </a:r>
                      <a:r>
                        <a:rPr lang="es-CO" sz="140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Decreto 837 </a:t>
                      </a:r>
                      <a:r>
                        <a:rPr lang="es-CO" sz="1400" dirty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de </a:t>
                      </a:r>
                      <a:r>
                        <a:rPr lang="es-CO" sz="140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2018.</a:t>
                      </a:r>
                      <a:endParaRPr lang="es-CO" sz="1400" dirty="0">
                        <a:solidFill>
                          <a:schemeClr val="lt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endParaRPr sz="1400" dirty="0">
                        <a:solidFill>
                          <a:schemeClr val="lt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10" marR="121910" marT="121911" marB="121911" anchor="ctr">
                    <a:lnL w="2857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966FF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47122" name="CuadroTexto 15"/>
          <p:cNvSpPr txBox="1">
            <a:spLocks noChangeArrowheads="1"/>
          </p:cNvSpPr>
          <p:nvPr/>
        </p:nvSpPr>
        <p:spPr bwMode="auto">
          <a:xfrm>
            <a:off x="2351088" y="1052513"/>
            <a:ext cx="1728787" cy="646112"/>
          </a:xfrm>
          <a:prstGeom prst="rect">
            <a:avLst/>
          </a:prstGeom>
          <a:noFill/>
          <a:ln w="9525">
            <a:solidFill>
              <a:schemeClr val="tx1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s-CO" altLang="es-CO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Nombre del Servicio</a:t>
            </a:r>
          </a:p>
        </p:txBody>
      </p:sp>
      <p:sp>
        <p:nvSpPr>
          <p:cNvPr id="47123" name="CuadroTexto 16"/>
          <p:cNvSpPr txBox="1">
            <a:spLocks noChangeArrowheads="1"/>
          </p:cNvSpPr>
          <p:nvPr/>
        </p:nvSpPr>
        <p:spPr bwMode="auto">
          <a:xfrm>
            <a:off x="4511675" y="1125538"/>
            <a:ext cx="2108200" cy="368300"/>
          </a:xfrm>
          <a:prstGeom prst="rect">
            <a:avLst/>
          </a:prstGeom>
          <a:noFill/>
          <a:ln w="9525">
            <a:solidFill>
              <a:schemeClr val="tx1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s-CO" altLang="es-CO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Población Objetivo</a:t>
            </a:r>
          </a:p>
        </p:txBody>
      </p:sp>
      <p:sp>
        <p:nvSpPr>
          <p:cNvPr id="47124" name="CuadroTexto 17"/>
          <p:cNvSpPr txBox="1">
            <a:spLocks noChangeArrowheads="1"/>
          </p:cNvSpPr>
          <p:nvPr/>
        </p:nvSpPr>
        <p:spPr bwMode="auto">
          <a:xfrm>
            <a:off x="7377113" y="1125538"/>
            <a:ext cx="2762250" cy="368300"/>
          </a:xfrm>
          <a:prstGeom prst="rect">
            <a:avLst/>
          </a:prstGeom>
          <a:noFill/>
          <a:ln w="9525">
            <a:solidFill>
              <a:schemeClr val="tx1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s-CO" altLang="es-CO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Oferta actual del Servicio</a:t>
            </a:r>
          </a:p>
        </p:txBody>
      </p:sp>
      <p:pic>
        <p:nvPicPr>
          <p:cNvPr id="47125" name="Imagen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313" y="4216400"/>
            <a:ext cx="1223962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ángulo 2"/>
          <p:cNvSpPr/>
          <p:nvPr/>
        </p:nvSpPr>
        <p:spPr>
          <a:xfrm>
            <a:off x="1504950" y="4776788"/>
            <a:ext cx="431800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s-CO">
              <a:solidFill>
                <a:prstClr val="white"/>
              </a:solidFill>
            </a:endParaRPr>
          </a:p>
        </p:txBody>
      </p:sp>
      <p:pic>
        <p:nvPicPr>
          <p:cNvPr id="47127" name="Imagen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125" y="2662238"/>
            <a:ext cx="1200150" cy="105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69465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53" grpId="0" animBg="1"/>
      <p:bldP spid="5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130" name="Google Shape;467;p25"/>
          <p:cNvGrpSpPr>
            <a:grpSpLocks/>
          </p:cNvGrpSpPr>
          <p:nvPr/>
        </p:nvGrpSpPr>
        <p:grpSpPr bwMode="auto">
          <a:xfrm>
            <a:off x="-28575" y="2303463"/>
            <a:ext cx="12865100" cy="5610225"/>
            <a:chOff x="-48169" y="1768356"/>
            <a:chExt cx="9649203" cy="4206948"/>
          </a:xfrm>
        </p:grpSpPr>
        <p:sp>
          <p:nvSpPr>
            <p:cNvPr id="48156" name="Google Shape;468;p25"/>
            <p:cNvSpPr>
              <a:spLocks/>
            </p:cNvSpPr>
            <p:nvPr/>
          </p:nvSpPr>
          <p:spPr bwMode="auto">
            <a:xfrm>
              <a:off x="-48169" y="2110120"/>
              <a:ext cx="9649203" cy="3865184"/>
            </a:xfrm>
            <a:custGeom>
              <a:avLst/>
              <a:gdLst>
                <a:gd name="T0" fmla="*/ 2187090 w 44891"/>
                <a:gd name="T1" fmla="*/ 738129 h 17982"/>
                <a:gd name="T2" fmla="*/ 2256948 w 44891"/>
                <a:gd name="T3" fmla="*/ 777035 h 17982"/>
                <a:gd name="T4" fmla="*/ 2256948 w 44891"/>
                <a:gd name="T5" fmla="*/ 633235 h 17982"/>
                <a:gd name="T6" fmla="*/ 2218257 w 44891"/>
                <a:gd name="T7" fmla="*/ 586591 h 17982"/>
                <a:gd name="T8" fmla="*/ 2136362 w 44891"/>
                <a:gd name="T9" fmla="*/ 551770 h 17982"/>
                <a:gd name="T10" fmla="*/ 3262901 w 44891"/>
                <a:gd name="T11" fmla="*/ 676010 h 17982"/>
                <a:gd name="T12" fmla="*/ 3092018 w 44891"/>
                <a:gd name="T13" fmla="*/ 889452 h 17982"/>
                <a:gd name="T14" fmla="*/ 2610321 w 44891"/>
                <a:gd name="T15" fmla="*/ 1173183 h 17982"/>
                <a:gd name="T16" fmla="*/ 2536809 w 44891"/>
                <a:gd name="T17" fmla="*/ 1246910 h 17982"/>
                <a:gd name="T18" fmla="*/ 2548201 w 44891"/>
                <a:gd name="T19" fmla="*/ 1503342 h 17982"/>
                <a:gd name="T20" fmla="*/ 2575500 w 44891"/>
                <a:gd name="T21" fmla="*/ 1425531 h 17982"/>
                <a:gd name="T22" fmla="*/ 2661049 w 44891"/>
                <a:gd name="T23" fmla="*/ 1352019 h 17982"/>
                <a:gd name="T24" fmla="*/ 3173698 w 44891"/>
                <a:gd name="T25" fmla="*/ 1021645 h 17982"/>
                <a:gd name="T26" fmla="*/ 3290200 w 44891"/>
                <a:gd name="T27" fmla="*/ 804118 h 17982"/>
                <a:gd name="T28" fmla="*/ 7302837 w 44891"/>
                <a:gd name="T29" fmla="*/ 1095587 h 17982"/>
                <a:gd name="T30" fmla="*/ 6836616 w 44891"/>
                <a:gd name="T31" fmla="*/ 1697440 h 17982"/>
                <a:gd name="T32" fmla="*/ 6801795 w 44891"/>
                <a:gd name="T33" fmla="*/ 1934527 h 17982"/>
                <a:gd name="T34" fmla="*/ 7260278 w 44891"/>
                <a:gd name="T35" fmla="*/ 1332459 h 17982"/>
                <a:gd name="T36" fmla="*/ 5721899 w 44891"/>
                <a:gd name="T37" fmla="*/ 707177 h 17982"/>
                <a:gd name="T38" fmla="*/ 5585838 w 44891"/>
                <a:gd name="T39" fmla="*/ 726307 h 17982"/>
                <a:gd name="T40" fmla="*/ 5473420 w 44891"/>
                <a:gd name="T41" fmla="*/ 765213 h 17982"/>
                <a:gd name="T42" fmla="*/ 4226295 w 44891"/>
                <a:gd name="T43" fmla="*/ 1709262 h 17982"/>
                <a:gd name="T44" fmla="*/ 3702039 w 44891"/>
                <a:gd name="T45" fmla="*/ 1938396 h 17982"/>
                <a:gd name="T46" fmla="*/ 3041720 w 44891"/>
                <a:gd name="T47" fmla="*/ 2070373 h 17982"/>
                <a:gd name="T48" fmla="*/ 2350235 w 44891"/>
                <a:gd name="T49" fmla="*/ 2074457 h 17982"/>
                <a:gd name="T50" fmla="*/ 1798680 w 44891"/>
                <a:gd name="T51" fmla="*/ 1957956 h 17982"/>
                <a:gd name="T52" fmla="*/ 1413924 w 44891"/>
                <a:gd name="T53" fmla="*/ 1736345 h 17982"/>
                <a:gd name="T54" fmla="*/ 1309245 w 44891"/>
                <a:gd name="T55" fmla="*/ 1534294 h 17982"/>
                <a:gd name="T56" fmla="*/ 1456913 w 44891"/>
                <a:gd name="T57" fmla="*/ 1950218 h 17982"/>
                <a:gd name="T58" fmla="*/ 1837585 w 44891"/>
                <a:gd name="T59" fmla="*/ 2179137 h 17982"/>
                <a:gd name="T60" fmla="*/ 2381402 w 44891"/>
                <a:gd name="T61" fmla="*/ 2295638 h 17982"/>
                <a:gd name="T62" fmla="*/ 3064935 w 44891"/>
                <a:gd name="T63" fmla="*/ 2291984 h 17982"/>
                <a:gd name="T64" fmla="*/ 3717515 w 44891"/>
                <a:gd name="T65" fmla="*/ 2160006 h 17982"/>
                <a:gd name="T66" fmla="*/ 4234034 w 44891"/>
                <a:gd name="T67" fmla="*/ 1922704 h 17982"/>
                <a:gd name="T68" fmla="*/ 5469336 w 44891"/>
                <a:gd name="T69" fmla="*/ 947918 h 17982"/>
                <a:gd name="T70" fmla="*/ 5578100 w 44891"/>
                <a:gd name="T71" fmla="*/ 909013 h 17982"/>
                <a:gd name="T72" fmla="*/ 5710077 w 44891"/>
                <a:gd name="T73" fmla="*/ 889452 h 17982"/>
                <a:gd name="T74" fmla="*/ 5931688 w 44891"/>
                <a:gd name="T75" fmla="*/ 905143 h 17982"/>
                <a:gd name="T76" fmla="*/ 6059797 w 44891"/>
                <a:gd name="T77" fmla="*/ 936096 h 17982"/>
                <a:gd name="T78" fmla="*/ 6156953 w 44891"/>
                <a:gd name="T79" fmla="*/ 990478 h 17982"/>
                <a:gd name="T80" fmla="*/ 6207465 w 44891"/>
                <a:gd name="T81" fmla="*/ 1052597 h 17982"/>
                <a:gd name="T82" fmla="*/ 6227026 w 44891"/>
                <a:gd name="T83" fmla="*/ 878060 h 17982"/>
                <a:gd name="T84" fmla="*/ 6188120 w 44891"/>
                <a:gd name="T85" fmla="*/ 815940 h 17982"/>
                <a:gd name="T86" fmla="*/ 6098702 w 44891"/>
                <a:gd name="T87" fmla="*/ 765213 h 17982"/>
                <a:gd name="T88" fmla="*/ 5981986 w 44891"/>
                <a:gd name="T89" fmla="*/ 726307 h 17982"/>
                <a:gd name="T90" fmla="*/ 5830663 w 44891"/>
                <a:gd name="T91" fmla="*/ 707177 h 17982"/>
                <a:gd name="T92" fmla="*/ 5546932 w 44891"/>
                <a:gd name="T93" fmla="*/ 2027814 h 17982"/>
                <a:gd name="T94" fmla="*/ 5725768 w 44891"/>
                <a:gd name="T95" fmla="*/ 2373449 h 17982"/>
                <a:gd name="T96" fmla="*/ 6168560 w 44891"/>
                <a:gd name="T97" fmla="*/ 2711561 h 17982"/>
                <a:gd name="T98" fmla="*/ 9648988 w 44891"/>
                <a:gd name="T99" fmla="*/ 3864969 h 17982"/>
                <a:gd name="T100" fmla="*/ 6339443 w 44891"/>
                <a:gd name="T101" fmla="*/ 2552070 h 17982"/>
                <a:gd name="T102" fmla="*/ 5822925 w 44891"/>
                <a:gd name="T103" fmla="*/ 2233518 h 17982"/>
                <a:gd name="T104" fmla="*/ 5578100 w 44891"/>
                <a:gd name="T105" fmla="*/ 1895836 h 1798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44891" h="17982" extrusionOk="0">
                  <a:moveTo>
                    <a:pt x="0" y="1"/>
                  </a:moveTo>
                  <a:lnTo>
                    <a:pt x="0" y="687"/>
                  </a:lnTo>
                  <a:lnTo>
                    <a:pt x="10048" y="3398"/>
                  </a:lnTo>
                  <a:lnTo>
                    <a:pt x="10175" y="3434"/>
                  </a:lnTo>
                  <a:lnTo>
                    <a:pt x="10247" y="3470"/>
                  </a:lnTo>
                  <a:lnTo>
                    <a:pt x="10356" y="3507"/>
                  </a:lnTo>
                  <a:lnTo>
                    <a:pt x="10428" y="3560"/>
                  </a:lnTo>
                  <a:lnTo>
                    <a:pt x="10500" y="3615"/>
                  </a:lnTo>
                  <a:lnTo>
                    <a:pt x="10554" y="3669"/>
                  </a:lnTo>
                  <a:lnTo>
                    <a:pt x="10590" y="3723"/>
                  </a:lnTo>
                  <a:lnTo>
                    <a:pt x="10626" y="3796"/>
                  </a:lnTo>
                  <a:lnTo>
                    <a:pt x="10500" y="2946"/>
                  </a:lnTo>
                  <a:lnTo>
                    <a:pt x="10482" y="2892"/>
                  </a:lnTo>
                  <a:lnTo>
                    <a:pt x="10445" y="2837"/>
                  </a:lnTo>
                  <a:lnTo>
                    <a:pt x="10392" y="2784"/>
                  </a:lnTo>
                  <a:lnTo>
                    <a:pt x="10320" y="2729"/>
                  </a:lnTo>
                  <a:lnTo>
                    <a:pt x="10229" y="2675"/>
                  </a:lnTo>
                  <a:lnTo>
                    <a:pt x="10139" y="2620"/>
                  </a:lnTo>
                  <a:lnTo>
                    <a:pt x="10067" y="2603"/>
                  </a:lnTo>
                  <a:lnTo>
                    <a:pt x="9939" y="2567"/>
                  </a:lnTo>
                  <a:lnTo>
                    <a:pt x="0" y="1"/>
                  </a:lnTo>
                  <a:close/>
                  <a:moveTo>
                    <a:pt x="15235" y="2675"/>
                  </a:moveTo>
                  <a:lnTo>
                    <a:pt x="15235" y="2909"/>
                  </a:lnTo>
                  <a:lnTo>
                    <a:pt x="15180" y="3145"/>
                  </a:lnTo>
                  <a:lnTo>
                    <a:pt x="15091" y="3379"/>
                  </a:lnTo>
                  <a:lnTo>
                    <a:pt x="14910" y="3632"/>
                  </a:lnTo>
                  <a:lnTo>
                    <a:pt x="14674" y="3885"/>
                  </a:lnTo>
                  <a:lnTo>
                    <a:pt x="14385" y="4138"/>
                  </a:lnTo>
                  <a:lnTo>
                    <a:pt x="14151" y="4302"/>
                  </a:lnTo>
                  <a:lnTo>
                    <a:pt x="13717" y="4572"/>
                  </a:lnTo>
                  <a:lnTo>
                    <a:pt x="12271" y="5386"/>
                  </a:lnTo>
                  <a:lnTo>
                    <a:pt x="12144" y="5458"/>
                  </a:lnTo>
                  <a:lnTo>
                    <a:pt x="12036" y="5531"/>
                  </a:lnTo>
                  <a:lnTo>
                    <a:pt x="11927" y="5620"/>
                  </a:lnTo>
                  <a:lnTo>
                    <a:pt x="11855" y="5711"/>
                  </a:lnTo>
                  <a:lnTo>
                    <a:pt x="11802" y="5801"/>
                  </a:lnTo>
                  <a:lnTo>
                    <a:pt x="11765" y="5873"/>
                  </a:lnTo>
                  <a:lnTo>
                    <a:pt x="11729" y="5964"/>
                  </a:lnTo>
                  <a:lnTo>
                    <a:pt x="11729" y="6054"/>
                  </a:lnTo>
                  <a:lnTo>
                    <a:pt x="11855" y="6994"/>
                  </a:lnTo>
                  <a:lnTo>
                    <a:pt x="11855" y="6904"/>
                  </a:lnTo>
                  <a:lnTo>
                    <a:pt x="11874" y="6813"/>
                  </a:lnTo>
                  <a:lnTo>
                    <a:pt x="11910" y="6723"/>
                  </a:lnTo>
                  <a:lnTo>
                    <a:pt x="11982" y="6632"/>
                  </a:lnTo>
                  <a:lnTo>
                    <a:pt x="12055" y="6543"/>
                  </a:lnTo>
                  <a:lnTo>
                    <a:pt x="12144" y="6470"/>
                  </a:lnTo>
                  <a:lnTo>
                    <a:pt x="12253" y="6379"/>
                  </a:lnTo>
                  <a:lnTo>
                    <a:pt x="12380" y="6290"/>
                  </a:lnTo>
                  <a:lnTo>
                    <a:pt x="13807" y="5458"/>
                  </a:lnTo>
                  <a:lnTo>
                    <a:pt x="14223" y="5187"/>
                  </a:lnTo>
                  <a:lnTo>
                    <a:pt x="14457" y="5025"/>
                  </a:lnTo>
                  <a:lnTo>
                    <a:pt x="14765" y="4753"/>
                  </a:lnTo>
                  <a:lnTo>
                    <a:pt x="14982" y="4500"/>
                  </a:lnTo>
                  <a:lnTo>
                    <a:pt x="15163" y="4247"/>
                  </a:lnTo>
                  <a:lnTo>
                    <a:pt x="15253" y="3994"/>
                  </a:lnTo>
                  <a:lnTo>
                    <a:pt x="15307" y="3741"/>
                  </a:lnTo>
                  <a:lnTo>
                    <a:pt x="15307" y="3507"/>
                  </a:lnTo>
                  <a:lnTo>
                    <a:pt x="15235" y="2675"/>
                  </a:lnTo>
                  <a:close/>
                  <a:moveTo>
                    <a:pt x="34047" y="4825"/>
                  </a:moveTo>
                  <a:lnTo>
                    <a:pt x="33975" y="5097"/>
                  </a:lnTo>
                  <a:lnTo>
                    <a:pt x="33902" y="5278"/>
                  </a:lnTo>
                  <a:lnTo>
                    <a:pt x="33704" y="5567"/>
                  </a:lnTo>
                  <a:lnTo>
                    <a:pt x="31861" y="7808"/>
                  </a:lnTo>
                  <a:lnTo>
                    <a:pt x="31806" y="7897"/>
                  </a:lnTo>
                  <a:lnTo>
                    <a:pt x="31753" y="8006"/>
                  </a:lnTo>
                  <a:lnTo>
                    <a:pt x="31734" y="8114"/>
                  </a:lnTo>
                  <a:lnTo>
                    <a:pt x="31625" y="9109"/>
                  </a:lnTo>
                  <a:lnTo>
                    <a:pt x="31644" y="9000"/>
                  </a:lnTo>
                  <a:lnTo>
                    <a:pt x="31680" y="8892"/>
                  </a:lnTo>
                  <a:lnTo>
                    <a:pt x="31753" y="8801"/>
                  </a:lnTo>
                  <a:lnTo>
                    <a:pt x="33577" y="6488"/>
                  </a:lnTo>
                  <a:lnTo>
                    <a:pt x="33777" y="6199"/>
                  </a:lnTo>
                  <a:lnTo>
                    <a:pt x="33866" y="6000"/>
                  </a:lnTo>
                  <a:lnTo>
                    <a:pt x="33921" y="5729"/>
                  </a:lnTo>
                  <a:lnTo>
                    <a:pt x="34047" y="4825"/>
                  </a:lnTo>
                  <a:close/>
                  <a:moveTo>
                    <a:pt x="26620" y="3290"/>
                  </a:moveTo>
                  <a:lnTo>
                    <a:pt x="26440" y="3307"/>
                  </a:lnTo>
                  <a:lnTo>
                    <a:pt x="26295" y="3326"/>
                  </a:lnTo>
                  <a:lnTo>
                    <a:pt x="26132" y="3343"/>
                  </a:lnTo>
                  <a:lnTo>
                    <a:pt x="25987" y="3379"/>
                  </a:lnTo>
                  <a:lnTo>
                    <a:pt x="25843" y="3415"/>
                  </a:lnTo>
                  <a:lnTo>
                    <a:pt x="25698" y="3452"/>
                  </a:lnTo>
                  <a:lnTo>
                    <a:pt x="25590" y="3507"/>
                  </a:lnTo>
                  <a:lnTo>
                    <a:pt x="25464" y="3560"/>
                  </a:lnTo>
                  <a:lnTo>
                    <a:pt x="25391" y="3596"/>
                  </a:lnTo>
                  <a:lnTo>
                    <a:pt x="25300" y="3651"/>
                  </a:lnTo>
                  <a:lnTo>
                    <a:pt x="20132" y="7627"/>
                  </a:lnTo>
                  <a:lnTo>
                    <a:pt x="19662" y="7952"/>
                  </a:lnTo>
                  <a:lnTo>
                    <a:pt x="19139" y="8259"/>
                  </a:lnTo>
                  <a:lnTo>
                    <a:pt x="18542" y="8531"/>
                  </a:lnTo>
                  <a:lnTo>
                    <a:pt x="17910" y="8801"/>
                  </a:lnTo>
                  <a:lnTo>
                    <a:pt x="17223" y="9018"/>
                  </a:lnTo>
                  <a:lnTo>
                    <a:pt x="16500" y="9217"/>
                  </a:lnTo>
                  <a:lnTo>
                    <a:pt x="15741" y="9398"/>
                  </a:lnTo>
                  <a:lnTo>
                    <a:pt x="14946" y="9524"/>
                  </a:lnTo>
                  <a:lnTo>
                    <a:pt x="14151" y="9632"/>
                  </a:lnTo>
                  <a:lnTo>
                    <a:pt x="13337" y="9687"/>
                  </a:lnTo>
                  <a:lnTo>
                    <a:pt x="12524" y="9723"/>
                  </a:lnTo>
                  <a:lnTo>
                    <a:pt x="11710" y="9704"/>
                  </a:lnTo>
                  <a:lnTo>
                    <a:pt x="10934" y="9651"/>
                  </a:lnTo>
                  <a:lnTo>
                    <a:pt x="10175" y="9560"/>
                  </a:lnTo>
                  <a:lnTo>
                    <a:pt x="9470" y="9415"/>
                  </a:lnTo>
                  <a:lnTo>
                    <a:pt x="9000" y="9307"/>
                  </a:lnTo>
                  <a:lnTo>
                    <a:pt x="8368" y="9109"/>
                  </a:lnTo>
                  <a:lnTo>
                    <a:pt x="7790" y="8892"/>
                  </a:lnTo>
                  <a:lnTo>
                    <a:pt x="7301" y="8639"/>
                  </a:lnTo>
                  <a:lnTo>
                    <a:pt x="6903" y="8367"/>
                  </a:lnTo>
                  <a:lnTo>
                    <a:pt x="6578" y="8078"/>
                  </a:lnTo>
                  <a:lnTo>
                    <a:pt x="6344" y="7772"/>
                  </a:lnTo>
                  <a:lnTo>
                    <a:pt x="6181" y="7464"/>
                  </a:lnTo>
                  <a:lnTo>
                    <a:pt x="6091" y="7138"/>
                  </a:lnTo>
                  <a:lnTo>
                    <a:pt x="6272" y="8114"/>
                  </a:lnTo>
                  <a:lnTo>
                    <a:pt x="6361" y="8439"/>
                  </a:lnTo>
                  <a:lnTo>
                    <a:pt x="6542" y="8747"/>
                  </a:lnTo>
                  <a:lnTo>
                    <a:pt x="6778" y="9073"/>
                  </a:lnTo>
                  <a:lnTo>
                    <a:pt x="7103" y="9362"/>
                  </a:lnTo>
                  <a:lnTo>
                    <a:pt x="7500" y="9651"/>
                  </a:lnTo>
                  <a:lnTo>
                    <a:pt x="7970" y="9904"/>
                  </a:lnTo>
                  <a:lnTo>
                    <a:pt x="8549" y="10138"/>
                  </a:lnTo>
                  <a:lnTo>
                    <a:pt x="9180" y="10338"/>
                  </a:lnTo>
                  <a:lnTo>
                    <a:pt x="9633" y="10446"/>
                  </a:lnTo>
                  <a:lnTo>
                    <a:pt x="10337" y="10591"/>
                  </a:lnTo>
                  <a:lnTo>
                    <a:pt x="11079" y="10680"/>
                  </a:lnTo>
                  <a:lnTo>
                    <a:pt x="11855" y="10735"/>
                  </a:lnTo>
                  <a:lnTo>
                    <a:pt x="12650" y="10753"/>
                  </a:lnTo>
                  <a:lnTo>
                    <a:pt x="13445" y="10735"/>
                  </a:lnTo>
                  <a:lnTo>
                    <a:pt x="14259" y="10663"/>
                  </a:lnTo>
                  <a:lnTo>
                    <a:pt x="15036" y="10555"/>
                  </a:lnTo>
                  <a:lnTo>
                    <a:pt x="15813" y="10427"/>
                  </a:lnTo>
                  <a:lnTo>
                    <a:pt x="16572" y="10247"/>
                  </a:lnTo>
                  <a:lnTo>
                    <a:pt x="17295" y="10049"/>
                  </a:lnTo>
                  <a:lnTo>
                    <a:pt x="17963" y="9813"/>
                  </a:lnTo>
                  <a:lnTo>
                    <a:pt x="18596" y="9543"/>
                  </a:lnTo>
                  <a:lnTo>
                    <a:pt x="19175" y="9253"/>
                  </a:lnTo>
                  <a:lnTo>
                    <a:pt x="19698" y="8945"/>
                  </a:lnTo>
                  <a:lnTo>
                    <a:pt x="20151" y="8620"/>
                  </a:lnTo>
                  <a:lnTo>
                    <a:pt x="25283" y="4519"/>
                  </a:lnTo>
                  <a:lnTo>
                    <a:pt x="25373" y="4464"/>
                  </a:lnTo>
                  <a:lnTo>
                    <a:pt x="25445" y="4410"/>
                  </a:lnTo>
                  <a:lnTo>
                    <a:pt x="25553" y="4355"/>
                  </a:lnTo>
                  <a:lnTo>
                    <a:pt x="25681" y="4319"/>
                  </a:lnTo>
                  <a:lnTo>
                    <a:pt x="25806" y="4266"/>
                  </a:lnTo>
                  <a:lnTo>
                    <a:pt x="25951" y="4229"/>
                  </a:lnTo>
                  <a:lnTo>
                    <a:pt x="26096" y="4193"/>
                  </a:lnTo>
                  <a:lnTo>
                    <a:pt x="26240" y="4175"/>
                  </a:lnTo>
                  <a:lnTo>
                    <a:pt x="26403" y="4157"/>
                  </a:lnTo>
                  <a:lnTo>
                    <a:pt x="26565" y="4138"/>
                  </a:lnTo>
                  <a:lnTo>
                    <a:pt x="27090" y="4138"/>
                  </a:lnTo>
                  <a:lnTo>
                    <a:pt x="27252" y="4157"/>
                  </a:lnTo>
                  <a:lnTo>
                    <a:pt x="27433" y="4175"/>
                  </a:lnTo>
                  <a:lnTo>
                    <a:pt x="27596" y="4211"/>
                  </a:lnTo>
                  <a:lnTo>
                    <a:pt x="27777" y="4247"/>
                  </a:lnTo>
                  <a:lnTo>
                    <a:pt x="27939" y="4283"/>
                  </a:lnTo>
                  <a:lnTo>
                    <a:pt x="28047" y="4319"/>
                  </a:lnTo>
                  <a:lnTo>
                    <a:pt x="28192" y="4355"/>
                  </a:lnTo>
                  <a:lnTo>
                    <a:pt x="28319" y="4410"/>
                  </a:lnTo>
                  <a:lnTo>
                    <a:pt x="28445" y="4482"/>
                  </a:lnTo>
                  <a:lnTo>
                    <a:pt x="28553" y="4536"/>
                  </a:lnTo>
                  <a:lnTo>
                    <a:pt x="28644" y="4608"/>
                  </a:lnTo>
                  <a:lnTo>
                    <a:pt x="28734" y="4663"/>
                  </a:lnTo>
                  <a:lnTo>
                    <a:pt x="28789" y="4735"/>
                  </a:lnTo>
                  <a:lnTo>
                    <a:pt x="28842" y="4808"/>
                  </a:lnTo>
                  <a:lnTo>
                    <a:pt x="28879" y="4897"/>
                  </a:lnTo>
                  <a:lnTo>
                    <a:pt x="28915" y="4970"/>
                  </a:lnTo>
                  <a:lnTo>
                    <a:pt x="28915" y="5042"/>
                  </a:lnTo>
                  <a:lnTo>
                    <a:pt x="28987" y="4157"/>
                  </a:lnTo>
                  <a:lnTo>
                    <a:pt x="28970" y="4085"/>
                  </a:lnTo>
                  <a:lnTo>
                    <a:pt x="28951" y="4013"/>
                  </a:lnTo>
                  <a:lnTo>
                    <a:pt x="28915" y="3940"/>
                  </a:lnTo>
                  <a:lnTo>
                    <a:pt x="28861" y="3868"/>
                  </a:lnTo>
                  <a:lnTo>
                    <a:pt x="28789" y="3796"/>
                  </a:lnTo>
                  <a:lnTo>
                    <a:pt x="28698" y="3741"/>
                  </a:lnTo>
                  <a:lnTo>
                    <a:pt x="28608" y="3669"/>
                  </a:lnTo>
                  <a:lnTo>
                    <a:pt x="28500" y="3615"/>
                  </a:lnTo>
                  <a:lnTo>
                    <a:pt x="28373" y="3560"/>
                  </a:lnTo>
                  <a:lnTo>
                    <a:pt x="28247" y="3507"/>
                  </a:lnTo>
                  <a:lnTo>
                    <a:pt x="28102" y="3452"/>
                  </a:lnTo>
                  <a:lnTo>
                    <a:pt x="27994" y="3415"/>
                  </a:lnTo>
                  <a:lnTo>
                    <a:pt x="27830" y="3379"/>
                  </a:lnTo>
                  <a:lnTo>
                    <a:pt x="27650" y="3343"/>
                  </a:lnTo>
                  <a:lnTo>
                    <a:pt x="27488" y="3326"/>
                  </a:lnTo>
                  <a:lnTo>
                    <a:pt x="27307" y="3307"/>
                  </a:lnTo>
                  <a:lnTo>
                    <a:pt x="27126" y="3290"/>
                  </a:lnTo>
                  <a:lnTo>
                    <a:pt x="26620" y="3290"/>
                  </a:lnTo>
                  <a:close/>
                  <a:moveTo>
                    <a:pt x="25825" y="8061"/>
                  </a:moveTo>
                  <a:lnTo>
                    <a:pt x="25770" y="9054"/>
                  </a:lnTo>
                  <a:lnTo>
                    <a:pt x="25806" y="9434"/>
                  </a:lnTo>
                  <a:lnTo>
                    <a:pt x="25897" y="9832"/>
                  </a:lnTo>
                  <a:lnTo>
                    <a:pt x="26059" y="10229"/>
                  </a:lnTo>
                  <a:lnTo>
                    <a:pt x="26312" y="10644"/>
                  </a:lnTo>
                  <a:lnTo>
                    <a:pt x="26638" y="11042"/>
                  </a:lnTo>
                  <a:lnTo>
                    <a:pt x="27035" y="11458"/>
                  </a:lnTo>
                  <a:lnTo>
                    <a:pt x="27505" y="11856"/>
                  </a:lnTo>
                  <a:lnTo>
                    <a:pt x="28066" y="12235"/>
                  </a:lnTo>
                  <a:lnTo>
                    <a:pt x="28698" y="12615"/>
                  </a:lnTo>
                  <a:lnTo>
                    <a:pt x="29403" y="12957"/>
                  </a:lnTo>
                  <a:lnTo>
                    <a:pt x="30180" y="13301"/>
                  </a:lnTo>
                  <a:lnTo>
                    <a:pt x="31047" y="13591"/>
                  </a:lnTo>
                  <a:lnTo>
                    <a:pt x="44890" y="17981"/>
                  </a:lnTo>
                  <a:lnTo>
                    <a:pt x="44890" y="16663"/>
                  </a:lnTo>
                  <a:lnTo>
                    <a:pt x="31156" y="12488"/>
                  </a:lnTo>
                  <a:lnTo>
                    <a:pt x="30288" y="12198"/>
                  </a:lnTo>
                  <a:lnTo>
                    <a:pt x="29493" y="11873"/>
                  </a:lnTo>
                  <a:lnTo>
                    <a:pt x="28770" y="11530"/>
                  </a:lnTo>
                  <a:lnTo>
                    <a:pt x="28138" y="11169"/>
                  </a:lnTo>
                  <a:lnTo>
                    <a:pt x="27577" y="10789"/>
                  </a:lnTo>
                  <a:lnTo>
                    <a:pt x="27090" y="10391"/>
                  </a:lnTo>
                  <a:lnTo>
                    <a:pt x="26693" y="9994"/>
                  </a:lnTo>
                  <a:lnTo>
                    <a:pt x="26367" y="9596"/>
                  </a:lnTo>
                  <a:lnTo>
                    <a:pt x="26114" y="9198"/>
                  </a:lnTo>
                  <a:lnTo>
                    <a:pt x="25951" y="8820"/>
                  </a:lnTo>
                  <a:lnTo>
                    <a:pt x="25843" y="8422"/>
                  </a:lnTo>
                  <a:lnTo>
                    <a:pt x="25825" y="8061"/>
                  </a:lnTo>
                  <a:close/>
                </a:path>
              </a:pathLst>
            </a:custGeom>
            <a:solidFill>
              <a:srgbClr val="A8C8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00" tIns="121900" rIns="121900" bIns="121900" anchor="ctr"/>
            <a:lstStyle/>
            <a:p>
              <a:endParaRPr lang="es-CO"/>
            </a:p>
          </p:txBody>
        </p:sp>
        <p:sp>
          <p:nvSpPr>
            <p:cNvPr id="48157" name="Google Shape;469;p25"/>
            <p:cNvSpPr>
              <a:spLocks/>
            </p:cNvSpPr>
            <p:nvPr/>
          </p:nvSpPr>
          <p:spPr bwMode="auto">
            <a:xfrm>
              <a:off x="-48169" y="1768356"/>
              <a:ext cx="9649203" cy="3923434"/>
            </a:xfrm>
            <a:custGeom>
              <a:avLst/>
              <a:gdLst>
                <a:gd name="T0" fmla="*/ 128324 w 44891"/>
                <a:gd name="T1" fmla="*/ 7738 h 18253"/>
                <a:gd name="T2" fmla="*/ 2136362 w 44891"/>
                <a:gd name="T3" fmla="*/ 893536 h 18253"/>
                <a:gd name="T4" fmla="*/ 2218257 w 44891"/>
                <a:gd name="T5" fmla="*/ 928358 h 18253"/>
                <a:gd name="T6" fmla="*/ 2256948 w 44891"/>
                <a:gd name="T7" fmla="*/ 975001 h 18253"/>
                <a:gd name="T8" fmla="*/ 2245125 w 44891"/>
                <a:gd name="T9" fmla="*/ 1033252 h 18253"/>
                <a:gd name="T10" fmla="*/ 2175268 w 44891"/>
                <a:gd name="T11" fmla="*/ 1091503 h 18253"/>
                <a:gd name="T12" fmla="*/ 1651011 w 44891"/>
                <a:gd name="T13" fmla="*/ 1355673 h 18253"/>
                <a:gd name="T14" fmla="*/ 1379102 w 44891"/>
                <a:gd name="T15" fmla="*/ 1604152 h 18253"/>
                <a:gd name="T16" fmla="*/ 1309245 w 44891"/>
                <a:gd name="T17" fmla="*/ 1876060 h 18253"/>
                <a:gd name="T18" fmla="*/ 1483782 w 44891"/>
                <a:gd name="T19" fmla="*/ 2140231 h 18253"/>
                <a:gd name="T20" fmla="*/ 1934526 w 44891"/>
                <a:gd name="T21" fmla="*/ 2342281 h 18253"/>
                <a:gd name="T22" fmla="*/ 2517034 w 44891"/>
                <a:gd name="T23" fmla="*/ 2427615 h 18253"/>
                <a:gd name="T24" fmla="*/ 3212604 w 44891"/>
                <a:gd name="T25" fmla="*/ 2388925 h 18253"/>
                <a:gd name="T26" fmla="*/ 3849708 w 44891"/>
                <a:gd name="T27" fmla="*/ 2233518 h 18253"/>
                <a:gd name="T28" fmla="*/ 4327321 w 44891"/>
                <a:gd name="T29" fmla="*/ 1981170 h 18253"/>
                <a:gd name="T30" fmla="*/ 5500504 w 44891"/>
                <a:gd name="T31" fmla="*/ 1095587 h 18253"/>
                <a:gd name="T32" fmla="*/ 5617005 w 44891"/>
                <a:gd name="T33" fmla="*/ 1060335 h 18253"/>
                <a:gd name="T34" fmla="*/ 5830663 w 44891"/>
                <a:gd name="T35" fmla="*/ 1048943 h 18253"/>
                <a:gd name="T36" fmla="*/ 5981986 w 44891"/>
                <a:gd name="T37" fmla="*/ 1068073 h 18253"/>
                <a:gd name="T38" fmla="*/ 6098702 w 44891"/>
                <a:gd name="T39" fmla="*/ 1106979 h 18253"/>
                <a:gd name="T40" fmla="*/ 6188120 w 44891"/>
                <a:gd name="T41" fmla="*/ 1157706 h 18253"/>
                <a:gd name="T42" fmla="*/ 6227026 w 44891"/>
                <a:gd name="T43" fmla="*/ 1219826 h 18253"/>
                <a:gd name="T44" fmla="*/ 6211335 w 44891"/>
                <a:gd name="T45" fmla="*/ 1281946 h 18253"/>
                <a:gd name="T46" fmla="*/ 5624743 w 44891"/>
                <a:gd name="T47" fmla="*/ 1845108 h 18253"/>
                <a:gd name="T48" fmla="*/ 5554885 w 44891"/>
                <a:gd name="T49" fmla="*/ 2152053 h 18253"/>
                <a:gd name="T50" fmla="*/ 5737591 w 44891"/>
                <a:gd name="T51" fmla="*/ 2489950 h 18253"/>
                <a:gd name="T52" fmla="*/ 6184036 w 44891"/>
                <a:gd name="T53" fmla="*/ 2820109 h 18253"/>
                <a:gd name="T54" fmla="*/ 9648988 w 44891"/>
                <a:gd name="T55" fmla="*/ 3923434 h 18253"/>
                <a:gd name="T56" fmla="*/ 7089395 w 44891"/>
                <a:gd name="T57" fmla="*/ 2342281 h 18253"/>
                <a:gd name="T58" fmla="*/ 6937642 w 44891"/>
                <a:gd name="T59" fmla="*/ 2264470 h 18253"/>
                <a:gd name="T60" fmla="*/ 6844355 w 44891"/>
                <a:gd name="T61" fmla="*/ 2175482 h 18253"/>
                <a:gd name="T62" fmla="*/ 6821140 w 44891"/>
                <a:gd name="T63" fmla="*/ 2085849 h 18253"/>
                <a:gd name="T64" fmla="*/ 7244587 w 44891"/>
                <a:gd name="T65" fmla="*/ 1538378 h 18253"/>
                <a:gd name="T66" fmla="*/ 7318314 w 44891"/>
                <a:gd name="T67" fmla="*/ 1316767 h 18253"/>
                <a:gd name="T68" fmla="*/ 7190205 w 44891"/>
                <a:gd name="T69" fmla="*/ 1095587 h 18253"/>
                <a:gd name="T70" fmla="*/ 6902820 w 44891"/>
                <a:gd name="T71" fmla="*/ 909012 h 18253"/>
                <a:gd name="T72" fmla="*/ 6491196 w 44891"/>
                <a:gd name="T73" fmla="*/ 769297 h 18253"/>
                <a:gd name="T74" fmla="*/ 6044320 w 44891"/>
                <a:gd name="T75" fmla="*/ 695140 h 18253"/>
                <a:gd name="T76" fmla="*/ 5442253 w 44891"/>
                <a:gd name="T77" fmla="*/ 687402 h 18253"/>
                <a:gd name="T78" fmla="*/ 4999461 w 44891"/>
                <a:gd name="T79" fmla="*/ 753605 h 18253"/>
                <a:gd name="T80" fmla="*/ 4630182 w 44891"/>
                <a:gd name="T81" fmla="*/ 885798 h 18253"/>
                <a:gd name="T82" fmla="*/ 3290200 w 44891"/>
                <a:gd name="T83" fmla="*/ 1728607 h 18253"/>
                <a:gd name="T84" fmla="*/ 3138662 w 44891"/>
                <a:gd name="T85" fmla="*/ 1779119 h 18253"/>
                <a:gd name="T86" fmla="*/ 2967779 w 44891"/>
                <a:gd name="T87" fmla="*/ 1802548 h 18253"/>
                <a:gd name="T88" fmla="*/ 2793026 w 44891"/>
                <a:gd name="T89" fmla="*/ 1798464 h 18253"/>
                <a:gd name="T90" fmla="*/ 2645572 w 44891"/>
                <a:gd name="T91" fmla="*/ 1763643 h 18253"/>
                <a:gd name="T92" fmla="*/ 2555939 w 44891"/>
                <a:gd name="T93" fmla="*/ 1712915 h 18253"/>
                <a:gd name="T94" fmla="*/ 2521118 w 44891"/>
                <a:gd name="T95" fmla="*/ 1643058 h 18253"/>
                <a:gd name="T96" fmla="*/ 2548201 w 44891"/>
                <a:gd name="T97" fmla="*/ 1569331 h 18253"/>
                <a:gd name="T98" fmla="*/ 2637619 w 44891"/>
                <a:gd name="T99" fmla="*/ 1499473 h 18253"/>
                <a:gd name="T100" fmla="*/ 3154138 w 44891"/>
                <a:gd name="T101" fmla="*/ 1176837 h 18253"/>
                <a:gd name="T102" fmla="*/ 3274723 w 44891"/>
                <a:gd name="T103" fmla="*/ 967048 h 18253"/>
                <a:gd name="T104" fmla="*/ 3200781 w 44891"/>
                <a:gd name="T105" fmla="*/ 784773 h 18253"/>
                <a:gd name="T106" fmla="*/ 2963909 w 44891"/>
                <a:gd name="T107" fmla="*/ 644842 h 18253"/>
                <a:gd name="T108" fmla="*/ 159491 w 44891"/>
                <a:gd name="T109" fmla="*/ 0 h 1825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44891" h="18253" extrusionOk="0">
                  <a:moveTo>
                    <a:pt x="742" y="0"/>
                  </a:moveTo>
                  <a:lnTo>
                    <a:pt x="706" y="18"/>
                  </a:lnTo>
                  <a:lnTo>
                    <a:pt x="614" y="18"/>
                  </a:lnTo>
                  <a:lnTo>
                    <a:pt x="597" y="36"/>
                  </a:lnTo>
                  <a:lnTo>
                    <a:pt x="561" y="36"/>
                  </a:lnTo>
                  <a:lnTo>
                    <a:pt x="0" y="217"/>
                  </a:lnTo>
                  <a:lnTo>
                    <a:pt x="0" y="1591"/>
                  </a:lnTo>
                  <a:lnTo>
                    <a:pt x="9939" y="4157"/>
                  </a:lnTo>
                  <a:lnTo>
                    <a:pt x="10067" y="4193"/>
                  </a:lnTo>
                  <a:lnTo>
                    <a:pt x="10139" y="4210"/>
                  </a:lnTo>
                  <a:lnTo>
                    <a:pt x="10229" y="4265"/>
                  </a:lnTo>
                  <a:lnTo>
                    <a:pt x="10320" y="4319"/>
                  </a:lnTo>
                  <a:lnTo>
                    <a:pt x="10392" y="4374"/>
                  </a:lnTo>
                  <a:lnTo>
                    <a:pt x="10445" y="4427"/>
                  </a:lnTo>
                  <a:lnTo>
                    <a:pt x="10482" y="4482"/>
                  </a:lnTo>
                  <a:lnTo>
                    <a:pt x="10500" y="4536"/>
                  </a:lnTo>
                  <a:lnTo>
                    <a:pt x="10518" y="4608"/>
                  </a:lnTo>
                  <a:lnTo>
                    <a:pt x="10500" y="4663"/>
                  </a:lnTo>
                  <a:lnTo>
                    <a:pt x="10482" y="4735"/>
                  </a:lnTo>
                  <a:lnTo>
                    <a:pt x="10445" y="4807"/>
                  </a:lnTo>
                  <a:lnTo>
                    <a:pt x="10392" y="4861"/>
                  </a:lnTo>
                  <a:lnTo>
                    <a:pt x="10320" y="4933"/>
                  </a:lnTo>
                  <a:lnTo>
                    <a:pt x="10229" y="5005"/>
                  </a:lnTo>
                  <a:lnTo>
                    <a:pt x="10120" y="5078"/>
                  </a:lnTo>
                  <a:lnTo>
                    <a:pt x="9994" y="5133"/>
                  </a:lnTo>
                  <a:lnTo>
                    <a:pt x="8476" y="5873"/>
                  </a:lnTo>
                  <a:lnTo>
                    <a:pt x="7988" y="6126"/>
                  </a:lnTo>
                  <a:lnTo>
                    <a:pt x="7681" y="6307"/>
                  </a:lnTo>
                  <a:lnTo>
                    <a:pt x="7284" y="6578"/>
                  </a:lnTo>
                  <a:lnTo>
                    <a:pt x="6940" y="6868"/>
                  </a:lnTo>
                  <a:lnTo>
                    <a:pt x="6650" y="7174"/>
                  </a:lnTo>
                  <a:lnTo>
                    <a:pt x="6416" y="7463"/>
                  </a:lnTo>
                  <a:lnTo>
                    <a:pt x="6235" y="7789"/>
                  </a:lnTo>
                  <a:lnTo>
                    <a:pt x="6108" y="8096"/>
                  </a:lnTo>
                  <a:lnTo>
                    <a:pt x="6072" y="8422"/>
                  </a:lnTo>
                  <a:lnTo>
                    <a:pt x="6091" y="8728"/>
                  </a:lnTo>
                  <a:lnTo>
                    <a:pt x="6181" y="9054"/>
                  </a:lnTo>
                  <a:lnTo>
                    <a:pt x="6344" y="9362"/>
                  </a:lnTo>
                  <a:lnTo>
                    <a:pt x="6578" y="9668"/>
                  </a:lnTo>
                  <a:lnTo>
                    <a:pt x="6903" y="9957"/>
                  </a:lnTo>
                  <a:lnTo>
                    <a:pt x="7301" y="10229"/>
                  </a:lnTo>
                  <a:lnTo>
                    <a:pt x="7790" y="10482"/>
                  </a:lnTo>
                  <a:lnTo>
                    <a:pt x="8368" y="10699"/>
                  </a:lnTo>
                  <a:lnTo>
                    <a:pt x="9000" y="10897"/>
                  </a:lnTo>
                  <a:lnTo>
                    <a:pt x="9470" y="11005"/>
                  </a:lnTo>
                  <a:lnTo>
                    <a:pt x="10175" y="11150"/>
                  </a:lnTo>
                  <a:lnTo>
                    <a:pt x="10934" y="11241"/>
                  </a:lnTo>
                  <a:lnTo>
                    <a:pt x="11710" y="11294"/>
                  </a:lnTo>
                  <a:lnTo>
                    <a:pt x="12524" y="11313"/>
                  </a:lnTo>
                  <a:lnTo>
                    <a:pt x="13337" y="11277"/>
                  </a:lnTo>
                  <a:lnTo>
                    <a:pt x="14151" y="11222"/>
                  </a:lnTo>
                  <a:lnTo>
                    <a:pt x="14946" y="11114"/>
                  </a:lnTo>
                  <a:lnTo>
                    <a:pt x="15741" y="10988"/>
                  </a:lnTo>
                  <a:lnTo>
                    <a:pt x="16500" y="10807"/>
                  </a:lnTo>
                  <a:lnTo>
                    <a:pt x="17223" y="10608"/>
                  </a:lnTo>
                  <a:lnTo>
                    <a:pt x="17910" y="10391"/>
                  </a:lnTo>
                  <a:lnTo>
                    <a:pt x="18542" y="10121"/>
                  </a:lnTo>
                  <a:lnTo>
                    <a:pt x="19139" y="9849"/>
                  </a:lnTo>
                  <a:lnTo>
                    <a:pt x="19662" y="9542"/>
                  </a:lnTo>
                  <a:lnTo>
                    <a:pt x="20132" y="9217"/>
                  </a:lnTo>
                  <a:lnTo>
                    <a:pt x="25300" y="5241"/>
                  </a:lnTo>
                  <a:lnTo>
                    <a:pt x="25391" y="5186"/>
                  </a:lnTo>
                  <a:lnTo>
                    <a:pt x="25464" y="5150"/>
                  </a:lnTo>
                  <a:lnTo>
                    <a:pt x="25590" y="5097"/>
                  </a:lnTo>
                  <a:lnTo>
                    <a:pt x="25698" y="5042"/>
                  </a:lnTo>
                  <a:lnTo>
                    <a:pt x="25843" y="5005"/>
                  </a:lnTo>
                  <a:lnTo>
                    <a:pt x="25987" y="4969"/>
                  </a:lnTo>
                  <a:lnTo>
                    <a:pt x="26132" y="4933"/>
                  </a:lnTo>
                  <a:lnTo>
                    <a:pt x="26295" y="4916"/>
                  </a:lnTo>
                  <a:lnTo>
                    <a:pt x="26440" y="4897"/>
                  </a:lnTo>
                  <a:lnTo>
                    <a:pt x="26620" y="4880"/>
                  </a:lnTo>
                  <a:lnTo>
                    <a:pt x="27126" y="4880"/>
                  </a:lnTo>
                  <a:lnTo>
                    <a:pt x="27307" y="4897"/>
                  </a:lnTo>
                  <a:lnTo>
                    <a:pt x="27488" y="4916"/>
                  </a:lnTo>
                  <a:lnTo>
                    <a:pt x="27650" y="4933"/>
                  </a:lnTo>
                  <a:lnTo>
                    <a:pt x="27830" y="4969"/>
                  </a:lnTo>
                  <a:lnTo>
                    <a:pt x="27994" y="5005"/>
                  </a:lnTo>
                  <a:lnTo>
                    <a:pt x="28102" y="5042"/>
                  </a:lnTo>
                  <a:lnTo>
                    <a:pt x="28247" y="5097"/>
                  </a:lnTo>
                  <a:lnTo>
                    <a:pt x="28373" y="5150"/>
                  </a:lnTo>
                  <a:lnTo>
                    <a:pt x="28500" y="5205"/>
                  </a:lnTo>
                  <a:lnTo>
                    <a:pt x="28608" y="5259"/>
                  </a:lnTo>
                  <a:lnTo>
                    <a:pt x="28698" y="5331"/>
                  </a:lnTo>
                  <a:lnTo>
                    <a:pt x="28789" y="5386"/>
                  </a:lnTo>
                  <a:lnTo>
                    <a:pt x="28861" y="5458"/>
                  </a:lnTo>
                  <a:lnTo>
                    <a:pt x="28915" y="5530"/>
                  </a:lnTo>
                  <a:lnTo>
                    <a:pt x="28951" y="5603"/>
                  </a:lnTo>
                  <a:lnTo>
                    <a:pt x="28970" y="5675"/>
                  </a:lnTo>
                  <a:lnTo>
                    <a:pt x="28987" y="5747"/>
                  </a:lnTo>
                  <a:lnTo>
                    <a:pt x="28970" y="5819"/>
                  </a:lnTo>
                  <a:lnTo>
                    <a:pt x="28934" y="5892"/>
                  </a:lnTo>
                  <a:lnTo>
                    <a:pt x="28897" y="5964"/>
                  </a:lnTo>
                  <a:lnTo>
                    <a:pt x="28825" y="6036"/>
                  </a:lnTo>
                  <a:lnTo>
                    <a:pt x="26620" y="8060"/>
                  </a:lnTo>
                  <a:lnTo>
                    <a:pt x="26331" y="8367"/>
                  </a:lnTo>
                  <a:lnTo>
                    <a:pt x="26168" y="8584"/>
                  </a:lnTo>
                  <a:lnTo>
                    <a:pt x="25987" y="8928"/>
                  </a:lnTo>
                  <a:lnTo>
                    <a:pt x="25861" y="9270"/>
                  </a:lnTo>
                  <a:lnTo>
                    <a:pt x="25825" y="9651"/>
                  </a:lnTo>
                  <a:lnTo>
                    <a:pt x="25843" y="10012"/>
                  </a:lnTo>
                  <a:lnTo>
                    <a:pt x="25951" y="10410"/>
                  </a:lnTo>
                  <a:lnTo>
                    <a:pt x="26114" y="10788"/>
                  </a:lnTo>
                  <a:lnTo>
                    <a:pt x="26367" y="11186"/>
                  </a:lnTo>
                  <a:lnTo>
                    <a:pt x="26693" y="11584"/>
                  </a:lnTo>
                  <a:lnTo>
                    <a:pt x="27090" y="11981"/>
                  </a:lnTo>
                  <a:lnTo>
                    <a:pt x="27577" y="12379"/>
                  </a:lnTo>
                  <a:lnTo>
                    <a:pt x="28138" y="12759"/>
                  </a:lnTo>
                  <a:lnTo>
                    <a:pt x="28770" y="13120"/>
                  </a:lnTo>
                  <a:lnTo>
                    <a:pt x="29493" y="13463"/>
                  </a:lnTo>
                  <a:lnTo>
                    <a:pt x="30288" y="13788"/>
                  </a:lnTo>
                  <a:lnTo>
                    <a:pt x="31156" y="14078"/>
                  </a:lnTo>
                  <a:lnTo>
                    <a:pt x="44890" y="18253"/>
                  </a:lnTo>
                  <a:lnTo>
                    <a:pt x="44890" y="14078"/>
                  </a:lnTo>
                  <a:lnTo>
                    <a:pt x="33360" y="11005"/>
                  </a:lnTo>
                  <a:lnTo>
                    <a:pt x="33126" y="10933"/>
                  </a:lnTo>
                  <a:lnTo>
                    <a:pt x="32982" y="10897"/>
                  </a:lnTo>
                  <a:lnTo>
                    <a:pt x="32782" y="10807"/>
                  </a:lnTo>
                  <a:lnTo>
                    <a:pt x="32601" y="10716"/>
                  </a:lnTo>
                  <a:lnTo>
                    <a:pt x="32421" y="10627"/>
                  </a:lnTo>
                  <a:lnTo>
                    <a:pt x="32276" y="10535"/>
                  </a:lnTo>
                  <a:lnTo>
                    <a:pt x="32131" y="10446"/>
                  </a:lnTo>
                  <a:lnTo>
                    <a:pt x="32023" y="10337"/>
                  </a:lnTo>
                  <a:lnTo>
                    <a:pt x="31933" y="10229"/>
                  </a:lnTo>
                  <a:lnTo>
                    <a:pt x="31842" y="10121"/>
                  </a:lnTo>
                  <a:lnTo>
                    <a:pt x="31789" y="10012"/>
                  </a:lnTo>
                  <a:lnTo>
                    <a:pt x="31753" y="9904"/>
                  </a:lnTo>
                  <a:lnTo>
                    <a:pt x="31734" y="9795"/>
                  </a:lnTo>
                  <a:lnTo>
                    <a:pt x="31734" y="9704"/>
                  </a:lnTo>
                  <a:lnTo>
                    <a:pt x="31753" y="9596"/>
                  </a:lnTo>
                  <a:lnTo>
                    <a:pt x="31806" y="9487"/>
                  </a:lnTo>
                  <a:lnTo>
                    <a:pt x="31861" y="9398"/>
                  </a:lnTo>
                  <a:lnTo>
                    <a:pt x="33704" y="7157"/>
                  </a:lnTo>
                  <a:lnTo>
                    <a:pt x="33902" y="6868"/>
                  </a:lnTo>
                  <a:lnTo>
                    <a:pt x="33975" y="6687"/>
                  </a:lnTo>
                  <a:lnTo>
                    <a:pt x="34047" y="6415"/>
                  </a:lnTo>
                  <a:lnTo>
                    <a:pt x="34047" y="6126"/>
                  </a:lnTo>
                  <a:lnTo>
                    <a:pt x="33975" y="5873"/>
                  </a:lnTo>
                  <a:lnTo>
                    <a:pt x="33866" y="5603"/>
                  </a:lnTo>
                  <a:lnTo>
                    <a:pt x="33686" y="5350"/>
                  </a:lnTo>
                  <a:lnTo>
                    <a:pt x="33451" y="5097"/>
                  </a:lnTo>
                  <a:lnTo>
                    <a:pt x="33180" y="4861"/>
                  </a:lnTo>
                  <a:lnTo>
                    <a:pt x="32873" y="4644"/>
                  </a:lnTo>
                  <a:lnTo>
                    <a:pt x="32512" y="4427"/>
                  </a:lnTo>
                  <a:lnTo>
                    <a:pt x="32114" y="4229"/>
                  </a:lnTo>
                  <a:lnTo>
                    <a:pt x="31680" y="4048"/>
                  </a:lnTo>
                  <a:lnTo>
                    <a:pt x="31211" y="3868"/>
                  </a:lnTo>
                  <a:lnTo>
                    <a:pt x="30722" y="3723"/>
                  </a:lnTo>
                  <a:lnTo>
                    <a:pt x="30199" y="3579"/>
                  </a:lnTo>
                  <a:lnTo>
                    <a:pt x="29638" y="3451"/>
                  </a:lnTo>
                  <a:lnTo>
                    <a:pt x="29059" y="3362"/>
                  </a:lnTo>
                  <a:lnTo>
                    <a:pt x="28681" y="3307"/>
                  </a:lnTo>
                  <a:lnTo>
                    <a:pt x="28120" y="3234"/>
                  </a:lnTo>
                  <a:lnTo>
                    <a:pt x="27541" y="3198"/>
                  </a:lnTo>
                  <a:lnTo>
                    <a:pt x="26982" y="3162"/>
                  </a:lnTo>
                  <a:lnTo>
                    <a:pt x="25861" y="3162"/>
                  </a:lnTo>
                  <a:lnTo>
                    <a:pt x="25319" y="3198"/>
                  </a:lnTo>
                  <a:lnTo>
                    <a:pt x="24777" y="3253"/>
                  </a:lnTo>
                  <a:lnTo>
                    <a:pt x="24252" y="3326"/>
                  </a:lnTo>
                  <a:lnTo>
                    <a:pt x="23746" y="3398"/>
                  </a:lnTo>
                  <a:lnTo>
                    <a:pt x="23259" y="3506"/>
                  </a:lnTo>
                  <a:lnTo>
                    <a:pt x="22789" y="3632"/>
                  </a:lnTo>
                  <a:lnTo>
                    <a:pt x="22355" y="3777"/>
                  </a:lnTo>
                  <a:lnTo>
                    <a:pt x="21939" y="3940"/>
                  </a:lnTo>
                  <a:lnTo>
                    <a:pt x="21541" y="4121"/>
                  </a:lnTo>
                  <a:lnTo>
                    <a:pt x="21199" y="4319"/>
                  </a:lnTo>
                  <a:lnTo>
                    <a:pt x="15542" y="7916"/>
                  </a:lnTo>
                  <a:lnTo>
                    <a:pt x="15397" y="7988"/>
                  </a:lnTo>
                  <a:lnTo>
                    <a:pt x="15307" y="8042"/>
                  </a:lnTo>
                  <a:lnTo>
                    <a:pt x="15144" y="8114"/>
                  </a:lnTo>
                  <a:lnTo>
                    <a:pt x="14963" y="8169"/>
                  </a:lnTo>
                  <a:lnTo>
                    <a:pt x="14783" y="8222"/>
                  </a:lnTo>
                  <a:lnTo>
                    <a:pt x="14602" y="8277"/>
                  </a:lnTo>
                  <a:lnTo>
                    <a:pt x="14404" y="8313"/>
                  </a:lnTo>
                  <a:lnTo>
                    <a:pt x="14204" y="8349"/>
                  </a:lnTo>
                  <a:lnTo>
                    <a:pt x="14006" y="8386"/>
                  </a:lnTo>
                  <a:lnTo>
                    <a:pt x="13807" y="8386"/>
                  </a:lnTo>
                  <a:lnTo>
                    <a:pt x="13590" y="8403"/>
                  </a:lnTo>
                  <a:lnTo>
                    <a:pt x="13392" y="8403"/>
                  </a:lnTo>
                  <a:lnTo>
                    <a:pt x="13192" y="8386"/>
                  </a:lnTo>
                  <a:lnTo>
                    <a:pt x="12994" y="8367"/>
                  </a:lnTo>
                  <a:lnTo>
                    <a:pt x="12814" y="8349"/>
                  </a:lnTo>
                  <a:lnTo>
                    <a:pt x="12633" y="8313"/>
                  </a:lnTo>
                  <a:lnTo>
                    <a:pt x="12469" y="8258"/>
                  </a:lnTo>
                  <a:lnTo>
                    <a:pt x="12308" y="8205"/>
                  </a:lnTo>
                  <a:lnTo>
                    <a:pt x="12216" y="8169"/>
                  </a:lnTo>
                  <a:lnTo>
                    <a:pt x="12091" y="8114"/>
                  </a:lnTo>
                  <a:lnTo>
                    <a:pt x="11982" y="8042"/>
                  </a:lnTo>
                  <a:lnTo>
                    <a:pt x="11891" y="7969"/>
                  </a:lnTo>
                  <a:lnTo>
                    <a:pt x="11819" y="7897"/>
                  </a:lnTo>
                  <a:lnTo>
                    <a:pt x="11783" y="7807"/>
                  </a:lnTo>
                  <a:lnTo>
                    <a:pt x="11747" y="7735"/>
                  </a:lnTo>
                  <a:lnTo>
                    <a:pt x="11729" y="7644"/>
                  </a:lnTo>
                  <a:lnTo>
                    <a:pt x="11729" y="7554"/>
                  </a:lnTo>
                  <a:lnTo>
                    <a:pt x="11765" y="7463"/>
                  </a:lnTo>
                  <a:lnTo>
                    <a:pt x="11802" y="7391"/>
                  </a:lnTo>
                  <a:lnTo>
                    <a:pt x="11855" y="7301"/>
                  </a:lnTo>
                  <a:lnTo>
                    <a:pt x="11927" y="7210"/>
                  </a:lnTo>
                  <a:lnTo>
                    <a:pt x="12036" y="7121"/>
                  </a:lnTo>
                  <a:lnTo>
                    <a:pt x="12144" y="7048"/>
                  </a:lnTo>
                  <a:lnTo>
                    <a:pt x="12271" y="6976"/>
                  </a:lnTo>
                  <a:lnTo>
                    <a:pt x="13717" y="6162"/>
                  </a:lnTo>
                  <a:lnTo>
                    <a:pt x="14151" y="5892"/>
                  </a:lnTo>
                  <a:lnTo>
                    <a:pt x="14385" y="5728"/>
                  </a:lnTo>
                  <a:lnTo>
                    <a:pt x="14674" y="5475"/>
                  </a:lnTo>
                  <a:lnTo>
                    <a:pt x="14910" y="5222"/>
                  </a:lnTo>
                  <a:lnTo>
                    <a:pt x="15091" y="4969"/>
                  </a:lnTo>
                  <a:lnTo>
                    <a:pt x="15180" y="4735"/>
                  </a:lnTo>
                  <a:lnTo>
                    <a:pt x="15235" y="4499"/>
                  </a:lnTo>
                  <a:lnTo>
                    <a:pt x="15235" y="4265"/>
                  </a:lnTo>
                  <a:lnTo>
                    <a:pt x="15163" y="4048"/>
                  </a:lnTo>
                  <a:lnTo>
                    <a:pt x="15054" y="3849"/>
                  </a:lnTo>
                  <a:lnTo>
                    <a:pt x="14891" y="3651"/>
                  </a:lnTo>
                  <a:lnTo>
                    <a:pt x="14693" y="3470"/>
                  </a:lnTo>
                  <a:lnTo>
                    <a:pt x="14440" y="3289"/>
                  </a:lnTo>
                  <a:lnTo>
                    <a:pt x="14132" y="3145"/>
                  </a:lnTo>
                  <a:lnTo>
                    <a:pt x="13789" y="3000"/>
                  </a:lnTo>
                  <a:lnTo>
                    <a:pt x="13392" y="2873"/>
                  </a:lnTo>
                  <a:lnTo>
                    <a:pt x="12958" y="2765"/>
                  </a:lnTo>
                  <a:lnTo>
                    <a:pt x="1048" y="0"/>
                  </a:lnTo>
                  <a:lnTo>
                    <a:pt x="742" y="0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00" tIns="121900" rIns="121900" bIns="121900" anchor="ctr"/>
            <a:lstStyle/>
            <a:p>
              <a:endParaRPr lang="es-CO"/>
            </a:p>
          </p:txBody>
        </p:sp>
      </p:grpSp>
      <p:grpSp>
        <p:nvGrpSpPr>
          <p:cNvPr id="48131" name="Google Shape;470;p25"/>
          <p:cNvGrpSpPr>
            <a:grpSpLocks/>
          </p:cNvGrpSpPr>
          <p:nvPr/>
        </p:nvGrpSpPr>
        <p:grpSpPr bwMode="auto">
          <a:xfrm>
            <a:off x="5794375" y="2752725"/>
            <a:ext cx="609600" cy="1047750"/>
            <a:chOff x="4340691" y="2011355"/>
            <a:chExt cx="457198" cy="785903"/>
          </a:xfrm>
        </p:grpSpPr>
        <p:sp>
          <p:nvSpPr>
            <p:cNvPr id="471" name="Google Shape;471;p25"/>
            <p:cNvSpPr/>
            <p:nvPr/>
          </p:nvSpPr>
          <p:spPr>
            <a:xfrm>
              <a:off x="4340691" y="2011355"/>
              <a:ext cx="457198" cy="457253"/>
            </a:xfrm>
            <a:custGeom>
              <a:avLst/>
              <a:gdLst/>
              <a:ahLst/>
              <a:cxnLst/>
              <a:rect l="l" t="t" r="r" b="b"/>
              <a:pathLst>
                <a:path w="2133" h="2133" extrusionOk="0">
                  <a:moveTo>
                    <a:pt x="1067" y="0"/>
                  </a:moveTo>
                  <a:cubicBezTo>
                    <a:pt x="470" y="0"/>
                    <a:pt x="0" y="489"/>
                    <a:pt x="0" y="1067"/>
                  </a:cubicBezTo>
                  <a:cubicBezTo>
                    <a:pt x="0" y="1663"/>
                    <a:pt x="470" y="2133"/>
                    <a:pt x="1067" y="2133"/>
                  </a:cubicBezTo>
                  <a:cubicBezTo>
                    <a:pt x="1645" y="2133"/>
                    <a:pt x="2132" y="1663"/>
                    <a:pt x="2132" y="1067"/>
                  </a:cubicBezTo>
                  <a:cubicBezTo>
                    <a:pt x="2132" y="489"/>
                    <a:pt x="1645" y="0"/>
                    <a:pt x="106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lIns="121900" tIns="121900" rIns="121900" bIns="121900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400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72" name="Google Shape;472;p25"/>
            <p:cNvSpPr/>
            <p:nvPr/>
          </p:nvSpPr>
          <p:spPr>
            <a:xfrm>
              <a:off x="4569290" y="2461463"/>
              <a:ext cx="0" cy="335795"/>
            </a:xfrm>
            <a:custGeom>
              <a:avLst/>
              <a:gdLst/>
              <a:ahLst/>
              <a:cxnLst/>
              <a:rect l="l" t="t" r="r" b="b"/>
              <a:pathLst>
                <a:path w="1" h="1989" extrusionOk="0">
                  <a:moveTo>
                    <a:pt x="1" y="1989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lIns="121900" tIns="121900" rIns="121900" bIns="121900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40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48132" name="Google Shape;473;p25"/>
          <p:cNvSpPr txBox="1">
            <a:spLocks noChangeArrowheads="1"/>
          </p:cNvSpPr>
          <p:nvPr/>
        </p:nvSpPr>
        <p:spPr bwMode="auto">
          <a:xfrm>
            <a:off x="692150" y="1527175"/>
            <a:ext cx="2003425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0" tIns="121900" rIns="121900" bIns="12190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s-CO" altLang="es-CO" sz="1600">
                <a:solidFill>
                  <a:srgbClr val="1F497D"/>
                </a:solidFill>
                <a:latin typeface="Roboto" charset="0"/>
                <a:ea typeface="Roboto" charset="0"/>
                <a:cs typeface="Roboto" charset="0"/>
                <a:sym typeface="Roboto" charset="0"/>
              </a:rPr>
              <a:t>Activación del IDIGER vía radio.</a:t>
            </a:r>
            <a:endParaRPr lang="es-CO" altLang="es-CO" sz="1600" b="1">
              <a:solidFill>
                <a:srgbClr val="1F497D"/>
              </a:solidFill>
              <a:latin typeface="Roboto" charset="0"/>
              <a:ea typeface="Roboto" charset="0"/>
              <a:cs typeface="Roboto" charset="0"/>
              <a:sym typeface="Roboto" charset="0"/>
            </a:endParaRPr>
          </a:p>
        </p:txBody>
      </p:sp>
      <p:sp>
        <p:nvSpPr>
          <p:cNvPr id="48133" name="Google Shape;474;p25"/>
          <p:cNvSpPr txBox="1">
            <a:spLocks noChangeArrowheads="1"/>
          </p:cNvSpPr>
          <p:nvPr/>
        </p:nvSpPr>
        <p:spPr bwMode="auto">
          <a:xfrm>
            <a:off x="3032125" y="2003425"/>
            <a:ext cx="1719263" cy="71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0" tIns="121900" rIns="121900" bIns="12190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s-CO" altLang="es-CO" sz="1600">
                <a:solidFill>
                  <a:srgbClr val="1F497D"/>
                </a:solidFill>
                <a:latin typeface="Roboto" charset="0"/>
                <a:ea typeface="Roboto" charset="0"/>
                <a:cs typeface="Roboto" charset="0"/>
                <a:sym typeface="Roboto" charset="0"/>
              </a:rPr>
              <a:t>Desplazamiento a la zona de afectación.</a:t>
            </a:r>
          </a:p>
        </p:txBody>
      </p:sp>
      <p:sp>
        <p:nvSpPr>
          <p:cNvPr id="48134" name="Google Shape;475;p25"/>
          <p:cNvSpPr txBox="1">
            <a:spLocks noChangeArrowheads="1"/>
          </p:cNvSpPr>
          <p:nvPr/>
        </p:nvSpPr>
        <p:spPr bwMode="auto">
          <a:xfrm>
            <a:off x="4959350" y="1601788"/>
            <a:ext cx="2246313" cy="1042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0" tIns="121900" rIns="121900" bIns="12190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s-CO" altLang="es-CO" sz="1600">
                <a:solidFill>
                  <a:srgbClr val="1F497D"/>
                </a:solidFill>
                <a:latin typeface="Roboto" charset="0"/>
                <a:ea typeface="Roboto" charset="0"/>
                <a:cs typeface="Roboto" charset="0"/>
                <a:sym typeface="Roboto" charset="0"/>
              </a:rPr>
              <a:t>EDRAN SOCIAL a población afectada  Formatos F05 y F06.</a:t>
            </a:r>
          </a:p>
        </p:txBody>
      </p:sp>
      <p:sp>
        <p:nvSpPr>
          <p:cNvPr id="48135" name="Google Shape;476;p25"/>
          <p:cNvSpPr txBox="1">
            <a:spLocks noChangeArrowheads="1"/>
          </p:cNvSpPr>
          <p:nvPr/>
        </p:nvSpPr>
        <p:spPr bwMode="auto">
          <a:xfrm>
            <a:off x="9617075" y="3702050"/>
            <a:ext cx="2239963" cy="1290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0" tIns="121900" rIns="121900" bIns="12190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s-CO" altLang="es-CO" sz="1600" dirty="0">
                <a:solidFill>
                  <a:srgbClr val="1F497D"/>
                </a:solidFill>
                <a:latin typeface="Roboto" charset="0"/>
                <a:ea typeface="Roboto" charset="0"/>
                <a:cs typeface="Roboto" charset="0"/>
                <a:sym typeface="Roboto" charset="0"/>
              </a:rPr>
              <a:t>Entrega de ayudas humanitarias SDIS y orientación en caso de requerir otros servicios.</a:t>
            </a:r>
          </a:p>
        </p:txBody>
      </p:sp>
      <p:sp>
        <p:nvSpPr>
          <p:cNvPr id="48136" name="Google Shape;477;p25"/>
          <p:cNvSpPr txBox="1">
            <a:spLocks noChangeArrowheads="1"/>
          </p:cNvSpPr>
          <p:nvPr/>
        </p:nvSpPr>
        <p:spPr bwMode="auto">
          <a:xfrm>
            <a:off x="7288213" y="2058988"/>
            <a:ext cx="248285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0" tIns="121900" rIns="121900" bIns="121900" anchor="ctr"/>
          <a:lstStyle>
            <a:lvl1pPr marL="158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s-CO" altLang="es-CO" sz="1600" dirty="0">
                <a:solidFill>
                  <a:srgbClr val="1F497D"/>
                </a:solidFill>
                <a:latin typeface="Roboto" charset="0"/>
                <a:ea typeface="Roboto" charset="0"/>
                <a:cs typeface="Roboto" charset="0"/>
                <a:sym typeface="Roboto" charset="0"/>
              </a:rPr>
              <a:t>Solicitud de ayudas del </a:t>
            </a:r>
            <a:r>
              <a:rPr lang="es-CO" altLang="es-CO" sz="1600" dirty="0" err="1">
                <a:solidFill>
                  <a:srgbClr val="1F497D"/>
                </a:solidFill>
                <a:latin typeface="Roboto" charset="0"/>
                <a:ea typeface="Roboto" charset="0"/>
                <a:cs typeface="Roboto" charset="0"/>
                <a:sym typeface="Roboto" charset="0"/>
              </a:rPr>
              <a:t>Idiger</a:t>
            </a:r>
            <a:r>
              <a:rPr lang="es-CO" altLang="es-CO" sz="1600" dirty="0">
                <a:solidFill>
                  <a:srgbClr val="1F497D"/>
                </a:solidFill>
                <a:latin typeface="Roboto" charset="0"/>
                <a:ea typeface="Roboto" charset="0"/>
                <a:cs typeface="Roboto" charset="0"/>
                <a:sym typeface="Roboto" charset="0"/>
              </a:rPr>
              <a:t> y </a:t>
            </a:r>
          </a:p>
          <a:p>
            <a:pPr algn="ctr" eaLnBrk="1" hangingPunct="1"/>
            <a:r>
              <a:rPr lang="es-CO" altLang="es-CO" sz="1600" dirty="0">
                <a:solidFill>
                  <a:srgbClr val="1F497D"/>
                </a:solidFill>
                <a:latin typeface="Roboto" charset="0"/>
                <a:ea typeface="Roboto" charset="0"/>
                <a:cs typeface="Roboto" charset="0"/>
                <a:sym typeface="Roboto" charset="0"/>
              </a:rPr>
              <a:t>Organización de ayuda humanitaria SDIS </a:t>
            </a:r>
          </a:p>
        </p:txBody>
      </p:sp>
      <p:sp>
        <p:nvSpPr>
          <p:cNvPr id="48137" name="Google Shape;479;p25"/>
          <p:cNvSpPr txBox="1">
            <a:spLocks noChangeArrowheads="1"/>
          </p:cNvSpPr>
          <p:nvPr/>
        </p:nvSpPr>
        <p:spPr bwMode="auto">
          <a:xfrm>
            <a:off x="849313" y="1165225"/>
            <a:ext cx="1719262" cy="204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0" tIns="121900" rIns="121900" bIns="12190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s-CO" altLang="es-CO" sz="2400" b="1">
                <a:solidFill>
                  <a:srgbClr val="1F497D"/>
                </a:solidFill>
                <a:latin typeface="Roboto" charset="0"/>
                <a:ea typeface="Roboto" charset="0"/>
                <a:cs typeface="Roboto" charset="0"/>
                <a:sym typeface="Roboto" charset="0"/>
              </a:rPr>
              <a:t>Paso1</a:t>
            </a:r>
          </a:p>
        </p:txBody>
      </p:sp>
      <p:grpSp>
        <p:nvGrpSpPr>
          <p:cNvPr id="48138" name="Google Shape;480;p25"/>
          <p:cNvGrpSpPr>
            <a:grpSpLocks/>
          </p:cNvGrpSpPr>
          <p:nvPr/>
        </p:nvGrpSpPr>
        <p:grpSpPr bwMode="auto">
          <a:xfrm>
            <a:off x="8151813" y="3282950"/>
            <a:ext cx="609600" cy="1050925"/>
            <a:chOff x="5984736" y="2316155"/>
            <a:chExt cx="457198" cy="787628"/>
          </a:xfrm>
        </p:grpSpPr>
        <p:sp>
          <p:nvSpPr>
            <p:cNvPr id="481" name="Google Shape;481;p25"/>
            <p:cNvSpPr/>
            <p:nvPr/>
          </p:nvSpPr>
          <p:spPr>
            <a:xfrm>
              <a:off x="6213335" y="2770647"/>
              <a:ext cx="0" cy="333136"/>
            </a:xfrm>
            <a:custGeom>
              <a:avLst/>
              <a:gdLst/>
              <a:ahLst/>
              <a:cxnLst/>
              <a:rect l="l" t="t" r="r" b="b"/>
              <a:pathLst>
                <a:path w="1" h="1971" extrusionOk="0">
                  <a:moveTo>
                    <a:pt x="1" y="1970"/>
                  </a:moveTo>
                  <a:lnTo>
                    <a:pt x="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lIns="121900" tIns="121900" rIns="121900" bIns="121900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82" name="Google Shape;482;p25"/>
            <p:cNvSpPr/>
            <p:nvPr/>
          </p:nvSpPr>
          <p:spPr>
            <a:xfrm>
              <a:off x="5984736" y="2316155"/>
              <a:ext cx="457198" cy="456872"/>
            </a:xfrm>
            <a:custGeom>
              <a:avLst/>
              <a:gdLst/>
              <a:ahLst/>
              <a:cxnLst/>
              <a:rect l="l" t="t" r="r" b="b"/>
              <a:pathLst>
                <a:path w="2133" h="2133" extrusionOk="0">
                  <a:moveTo>
                    <a:pt x="1066" y="1"/>
                  </a:moveTo>
                  <a:cubicBezTo>
                    <a:pt x="487" y="1"/>
                    <a:pt x="0" y="470"/>
                    <a:pt x="0" y="1066"/>
                  </a:cubicBezTo>
                  <a:cubicBezTo>
                    <a:pt x="0" y="1644"/>
                    <a:pt x="487" y="2133"/>
                    <a:pt x="1066" y="2133"/>
                  </a:cubicBezTo>
                  <a:cubicBezTo>
                    <a:pt x="1663" y="2133"/>
                    <a:pt x="2133" y="1644"/>
                    <a:pt x="2133" y="1066"/>
                  </a:cubicBezTo>
                  <a:cubicBezTo>
                    <a:pt x="2133" y="470"/>
                    <a:pt x="1663" y="1"/>
                    <a:pt x="106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lIns="121900" tIns="121900" rIns="121900" bIns="121900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400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492" name="Google Shape;492;p25"/>
          <p:cNvGrpSpPr/>
          <p:nvPr/>
        </p:nvGrpSpPr>
        <p:grpSpPr>
          <a:xfrm>
            <a:off x="10431973" y="5192544"/>
            <a:ext cx="609597" cy="1291671"/>
            <a:chOff x="7628781" y="3893373"/>
            <a:chExt cx="457198" cy="968753"/>
          </a:xfrm>
          <a:solidFill>
            <a:srgbClr val="00B050"/>
          </a:solidFill>
        </p:grpSpPr>
        <p:sp>
          <p:nvSpPr>
            <p:cNvPr id="493" name="Google Shape;493;p25"/>
            <p:cNvSpPr/>
            <p:nvPr/>
          </p:nvSpPr>
          <p:spPr>
            <a:xfrm>
              <a:off x="7628781" y="3893373"/>
              <a:ext cx="457198" cy="457199"/>
            </a:xfrm>
            <a:custGeom>
              <a:avLst/>
              <a:gdLst/>
              <a:ahLst/>
              <a:cxnLst/>
              <a:rect l="l" t="t" r="r" b="b"/>
              <a:pathLst>
                <a:path w="2133" h="2134" extrusionOk="0">
                  <a:moveTo>
                    <a:pt x="1067" y="1"/>
                  </a:moveTo>
                  <a:cubicBezTo>
                    <a:pt x="489" y="1"/>
                    <a:pt x="0" y="471"/>
                    <a:pt x="0" y="1066"/>
                  </a:cubicBezTo>
                  <a:cubicBezTo>
                    <a:pt x="0" y="1663"/>
                    <a:pt x="489" y="2133"/>
                    <a:pt x="1067" y="2133"/>
                  </a:cubicBezTo>
                  <a:cubicBezTo>
                    <a:pt x="1663" y="2133"/>
                    <a:pt x="2133" y="1663"/>
                    <a:pt x="2133" y="1066"/>
                  </a:cubicBezTo>
                  <a:cubicBezTo>
                    <a:pt x="2133" y="471"/>
                    <a:pt x="1663" y="1"/>
                    <a:pt x="10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lIns="121900" tIns="121900" rIns="121900" bIns="121900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94" name="Google Shape;494;p25"/>
            <p:cNvSpPr/>
            <p:nvPr/>
          </p:nvSpPr>
          <p:spPr>
            <a:xfrm>
              <a:off x="7857296" y="4355707"/>
              <a:ext cx="169" cy="506419"/>
            </a:xfrm>
            <a:custGeom>
              <a:avLst/>
              <a:gdLst/>
              <a:ahLst/>
              <a:cxnLst/>
              <a:rect l="l" t="t" r="r" b="b"/>
              <a:pathLst>
                <a:path w="1" h="3001" extrusionOk="0">
                  <a:moveTo>
                    <a:pt x="0" y="3000"/>
                  </a:moveTo>
                  <a:lnTo>
                    <a:pt x="0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lIns="121900" tIns="121900" rIns="121900" bIns="121900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400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496" name="Google Shape;496;p25"/>
          <p:cNvGrpSpPr/>
          <p:nvPr/>
        </p:nvGrpSpPr>
        <p:grpSpPr>
          <a:xfrm>
            <a:off x="1266421" y="2198571"/>
            <a:ext cx="609597" cy="927444"/>
            <a:chOff x="1052601" y="1679090"/>
            <a:chExt cx="457198" cy="695583"/>
          </a:xfrm>
          <a:solidFill>
            <a:schemeClr val="accent6"/>
          </a:solidFill>
        </p:grpSpPr>
        <p:sp>
          <p:nvSpPr>
            <p:cNvPr id="497" name="Google Shape;497;p25"/>
            <p:cNvSpPr/>
            <p:nvPr/>
          </p:nvSpPr>
          <p:spPr>
            <a:xfrm>
              <a:off x="1284706" y="2039031"/>
              <a:ext cx="169" cy="335643"/>
            </a:xfrm>
            <a:custGeom>
              <a:avLst/>
              <a:gdLst/>
              <a:ahLst/>
              <a:cxnLst/>
              <a:rect l="l" t="t" r="r" b="b"/>
              <a:pathLst>
                <a:path w="1" h="1989" extrusionOk="0">
                  <a:moveTo>
                    <a:pt x="1" y="1988"/>
                  </a:moveTo>
                  <a:lnTo>
                    <a:pt x="1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lIns="121900" tIns="121900" rIns="121900" bIns="121900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98" name="Google Shape;498;p25"/>
            <p:cNvSpPr/>
            <p:nvPr/>
          </p:nvSpPr>
          <p:spPr>
            <a:xfrm>
              <a:off x="1052601" y="1679090"/>
              <a:ext cx="457198" cy="457199"/>
            </a:xfrm>
            <a:custGeom>
              <a:avLst/>
              <a:gdLst/>
              <a:ahLst/>
              <a:cxnLst/>
              <a:rect l="l" t="t" r="r" b="b"/>
              <a:pathLst>
                <a:path w="2133" h="2134" extrusionOk="0">
                  <a:moveTo>
                    <a:pt x="1066" y="1"/>
                  </a:moveTo>
                  <a:cubicBezTo>
                    <a:pt x="470" y="1"/>
                    <a:pt x="0" y="471"/>
                    <a:pt x="0" y="1068"/>
                  </a:cubicBezTo>
                  <a:cubicBezTo>
                    <a:pt x="0" y="1646"/>
                    <a:pt x="470" y="2133"/>
                    <a:pt x="1066" y="2133"/>
                  </a:cubicBezTo>
                  <a:cubicBezTo>
                    <a:pt x="1644" y="2133"/>
                    <a:pt x="2133" y="1646"/>
                    <a:pt x="2133" y="1068"/>
                  </a:cubicBezTo>
                  <a:cubicBezTo>
                    <a:pt x="2133" y="471"/>
                    <a:pt x="1644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lIns="121900" tIns="121900" rIns="121900" bIns="121900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400" dirty="0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513" name="Google Shape;513;p25"/>
          <p:cNvGrpSpPr/>
          <p:nvPr/>
        </p:nvGrpSpPr>
        <p:grpSpPr>
          <a:xfrm>
            <a:off x="3520091" y="2902254"/>
            <a:ext cx="609599" cy="1050395"/>
            <a:chOff x="2696646" y="2084555"/>
            <a:chExt cx="457199" cy="787796"/>
          </a:xfrm>
          <a:solidFill>
            <a:srgbClr val="C00000"/>
          </a:solidFill>
        </p:grpSpPr>
        <p:sp>
          <p:nvSpPr>
            <p:cNvPr id="514" name="Google Shape;514;p25"/>
            <p:cNvSpPr/>
            <p:nvPr/>
          </p:nvSpPr>
          <p:spPr>
            <a:xfrm>
              <a:off x="2925161" y="2539745"/>
              <a:ext cx="169" cy="332606"/>
            </a:xfrm>
            <a:custGeom>
              <a:avLst/>
              <a:gdLst/>
              <a:ahLst/>
              <a:cxnLst/>
              <a:rect l="l" t="t" r="r" b="b"/>
              <a:pathLst>
                <a:path w="1" h="1971" extrusionOk="0">
                  <a:moveTo>
                    <a:pt x="0" y="1971"/>
                  </a:moveTo>
                  <a:lnTo>
                    <a:pt x="0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lIns="121900" tIns="121900" rIns="121900" bIns="121900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4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515" name="Google Shape;515;p25"/>
            <p:cNvSpPr/>
            <p:nvPr/>
          </p:nvSpPr>
          <p:spPr>
            <a:xfrm>
              <a:off x="2696646" y="2084555"/>
              <a:ext cx="457199" cy="457199"/>
            </a:xfrm>
            <a:custGeom>
              <a:avLst/>
              <a:gdLst/>
              <a:ahLst/>
              <a:cxnLst/>
              <a:rect l="l" t="t" r="r" b="b"/>
              <a:pathLst>
                <a:path w="2116" h="2134" extrusionOk="0">
                  <a:moveTo>
                    <a:pt x="1048" y="1"/>
                  </a:moveTo>
                  <a:cubicBezTo>
                    <a:pt x="470" y="1"/>
                    <a:pt x="0" y="471"/>
                    <a:pt x="0" y="1068"/>
                  </a:cubicBezTo>
                  <a:cubicBezTo>
                    <a:pt x="0" y="1646"/>
                    <a:pt x="470" y="2133"/>
                    <a:pt x="1048" y="2133"/>
                  </a:cubicBezTo>
                  <a:cubicBezTo>
                    <a:pt x="1645" y="2133"/>
                    <a:pt x="2115" y="1646"/>
                    <a:pt x="2115" y="1068"/>
                  </a:cubicBezTo>
                  <a:cubicBezTo>
                    <a:pt x="2115" y="471"/>
                    <a:pt x="1645" y="1"/>
                    <a:pt x="104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lIns="121900" tIns="121900" rIns="121900" bIns="121900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240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48142" name="Google Shape;519;p25"/>
          <p:cNvSpPr txBox="1">
            <a:spLocks noChangeArrowheads="1"/>
          </p:cNvSpPr>
          <p:nvPr/>
        </p:nvSpPr>
        <p:spPr bwMode="auto">
          <a:xfrm>
            <a:off x="2968625" y="1643063"/>
            <a:ext cx="1719263" cy="20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0" tIns="121900" rIns="121900" bIns="12190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s-CO" altLang="es-CO" sz="2400" b="1">
                <a:solidFill>
                  <a:srgbClr val="1F497D"/>
                </a:solidFill>
                <a:latin typeface="Roboto" charset="0"/>
                <a:ea typeface="Roboto" charset="0"/>
                <a:cs typeface="Roboto" charset="0"/>
                <a:sym typeface="Roboto" charset="0"/>
              </a:rPr>
              <a:t>Paso 2</a:t>
            </a:r>
          </a:p>
        </p:txBody>
      </p:sp>
      <p:sp>
        <p:nvSpPr>
          <p:cNvPr id="48143" name="Google Shape;520;p25"/>
          <p:cNvSpPr txBox="1">
            <a:spLocks noChangeArrowheads="1"/>
          </p:cNvSpPr>
          <p:nvPr/>
        </p:nvSpPr>
        <p:spPr bwMode="auto">
          <a:xfrm>
            <a:off x="5230813" y="1276350"/>
            <a:ext cx="1719262" cy="20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0" tIns="121900" rIns="121900" bIns="12190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s-CO" altLang="es-CO" sz="2400" b="1">
                <a:solidFill>
                  <a:srgbClr val="1F497D"/>
                </a:solidFill>
                <a:latin typeface="Roboto" charset="0"/>
                <a:ea typeface="Roboto" charset="0"/>
                <a:cs typeface="Roboto" charset="0"/>
                <a:sym typeface="Roboto" charset="0"/>
              </a:rPr>
              <a:t>Paso 3</a:t>
            </a:r>
          </a:p>
        </p:txBody>
      </p:sp>
      <p:sp>
        <p:nvSpPr>
          <p:cNvPr id="48144" name="Google Shape;521;p25"/>
          <p:cNvSpPr txBox="1">
            <a:spLocks noChangeArrowheads="1"/>
          </p:cNvSpPr>
          <p:nvPr/>
        </p:nvSpPr>
        <p:spPr bwMode="auto">
          <a:xfrm>
            <a:off x="7677150" y="1681163"/>
            <a:ext cx="1719263" cy="20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0" tIns="121900" rIns="121900" bIns="12190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s-CO" altLang="es-CO" sz="2400" b="1">
                <a:solidFill>
                  <a:srgbClr val="1F497D"/>
                </a:solidFill>
                <a:latin typeface="Roboto" charset="0"/>
                <a:ea typeface="Roboto" charset="0"/>
                <a:cs typeface="Roboto" charset="0"/>
                <a:sym typeface="Roboto" charset="0"/>
              </a:rPr>
              <a:t>Paso 4</a:t>
            </a:r>
          </a:p>
        </p:txBody>
      </p:sp>
      <p:sp>
        <p:nvSpPr>
          <p:cNvPr id="48145" name="Google Shape;522;p25"/>
          <p:cNvSpPr txBox="1">
            <a:spLocks noChangeArrowheads="1"/>
          </p:cNvSpPr>
          <p:nvPr/>
        </p:nvSpPr>
        <p:spPr bwMode="auto">
          <a:xfrm>
            <a:off x="9771063" y="3346450"/>
            <a:ext cx="1719262" cy="204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0" tIns="121900" rIns="121900" bIns="12190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s-CO" altLang="es-CO" sz="2400" b="1">
                <a:solidFill>
                  <a:srgbClr val="1F497D"/>
                </a:solidFill>
                <a:latin typeface="Roboto" charset="0"/>
                <a:ea typeface="Roboto" charset="0"/>
                <a:cs typeface="Roboto" charset="0"/>
                <a:sym typeface="Roboto" charset="0"/>
              </a:rPr>
              <a:t>Paso 5</a:t>
            </a:r>
          </a:p>
        </p:txBody>
      </p:sp>
      <p:sp>
        <p:nvSpPr>
          <p:cNvPr id="62" name="CuadroTexto 61"/>
          <p:cNvSpPr txBox="1">
            <a:spLocks noChangeArrowheads="1"/>
          </p:cNvSpPr>
          <p:nvPr/>
        </p:nvSpPr>
        <p:spPr bwMode="auto">
          <a:xfrm>
            <a:off x="323850" y="187325"/>
            <a:ext cx="11533188" cy="1030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s-ES" altLang="es-CO" sz="2900">
                <a:solidFill>
                  <a:srgbClr val="262626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Ruta del Servicio de Atención Social y Gestión del Riesgo</a:t>
            </a:r>
            <a:endParaRPr lang="es-ES" altLang="es-CO" sz="2900">
              <a:solidFill>
                <a:srgbClr val="FF0000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  <a:p>
            <a:pPr eaLnBrk="1" hangingPunct="1"/>
            <a:endParaRPr lang="es-ES" altLang="es-CO" sz="3200">
              <a:solidFill>
                <a:srgbClr val="262626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pic>
        <p:nvPicPr>
          <p:cNvPr id="48147" name="Imagen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0975" y="2263775"/>
            <a:ext cx="182563" cy="446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48" name="Imagen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8075" y="3040063"/>
            <a:ext cx="369888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49" name="Imagen 5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62" t="4558" r="4836" b="8839"/>
          <a:stretch>
            <a:fillRect/>
          </a:stretch>
        </p:blipFill>
        <p:spPr bwMode="auto">
          <a:xfrm>
            <a:off x="5876925" y="2865438"/>
            <a:ext cx="434975" cy="417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50" name="Imagen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3575" y="3365500"/>
            <a:ext cx="373063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51" name="Imagen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12438" y="5222875"/>
            <a:ext cx="3222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182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CuadroTexto 1"/>
          <p:cNvSpPr txBox="1">
            <a:spLocks noChangeArrowheads="1"/>
          </p:cNvSpPr>
          <p:nvPr/>
        </p:nvSpPr>
        <p:spPr bwMode="auto">
          <a:xfrm>
            <a:off x="722313" y="3162300"/>
            <a:ext cx="115982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CO" altLang="es-CO" sz="4000" b="1" dirty="0">
                <a:solidFill>
                  <a:srgbClr val="C00000"/>
                </a:solidFill>
              </a:rPr>
              <a:t>EMERGENCIAS SDIS </a:t>
            </a:r>
          </a:p>
        </p:txBody>
      </p:sp>
      <p:pic>
        <p:nvPicPr>
          <p:cNvPr id="50179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36"/>
          <a:stretch>
            <a:fillRect/>
          </a:stretch>
        </p:blipFill>
        <p:spPr bwMode="auto">
          <a:xfrm>
            <a:off x="74613" y="4005263"/>
            <a:ext cx="4398962" cy="266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80" name="Imagen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67" r="8255" b="8443"/>
          <a:stretch>
            <a:fillRect/>
          </a:stretch>
        </p:blipFill>
        <p:spPr bwMode="auto">
          <a:xfrm>
            <a:off x="25400" y="0"/>
            <a:ext cx="4346575" cy="363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81" name="Imagen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9675" y="2506663"/>
            <a:ext cx="3262313" cy="435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82" name="Imagen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8625" y="0"/>
            <a:ext cx="5413375" cy="304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83" name="Imagen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96" t="28604" r="20816"/>
          <a:stretch>
            <a:fillRect/>
          </a:stretch>
        </p:blipFill>
        <p:spPr bwMode="auto">
          <a:xfrm>
            <a:off x="4667250" y="3848100"/>
            <a:ext cx="3522663" cy="292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84" name="Imagen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14" t="21483" r="20628" b="5128"/>
          <a:stretch>
            <a:fillRect/>
          </a:stretch>
        </p:blipFill>
        <p:spPr bwMode="auto">
          <a:xfrm>
            <a:off x="4398963" y="0"/>
            <a:ext cx="2122487" cy="319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45251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/>
          <p:cNvSpPr txBox="1"/>
          <p:nvPr/>
        </p:nvSpPr>
        <p:spPr>
          <a:xfrm>
            <a:off x="1524000" y="17463"/>
            <a:ext cx="9144000" cy="584200"/>
          </a:xfrm>
          <a:prstGeom prst="rect">
            <a:avLst/>
          </a:prstGeom>
          <a:solidFill>
            <a:srgbClr val="C0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3200" b="1" kern="0" dirty="0">
                <a:solidFill>
                  <a:prstClr val="white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"/>
                <a:ea typeface="MS PGothic" panose="020B0600070205080204" pitchFamily="34" charset="-128"/>
                <a:cs typeface="Arial" panose="020B0604020202020204" pitchFamily="34" charset="0"/>
              </a:rPr>
              <a:t>HOGARES ATENDIDOS</a:t>
            </a:r>
            <a:endParaRPr lang="es-CO" sz="3200" b="1" kern="0" dirty="0">
              <a:solidFill>
                <a:prstClr val="white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alibri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51203" name="AutoShape 5" descr="blob:https://web.whatsapp.com/e126bc89-9817-4532-94ce-16f768516d31"/>
          <p:cNvSpPr>
            <a:spLocks noChangeAspect="1" noChangeArrowheads="1"/>
          </p:cNvSpPr>
          <p:nvPr/>
        </p:nvSpPr>
        <p:spPr bwMode="auto">
          <a:xfrm>
            <a:off x="1444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es-CO" altLang="es-CO"/>
          </a:p>
        </p:txBody>
      </p:sp>
      <p:pic>
        <p:nvPicPr>
          <p:cNvPr id="51204" name="Imagen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863" y="766763"/>
            <a:ext cx="4718050" cy="30099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05" name="Imagen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7163" y="806450"/>
            <a:ext cx="4638675" cy="2765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06" name="Imagen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863" y="4014788"/>
            <a:ext cx="4718050" cy="27305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07" name="Imagen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9325" y="3776663"/>
            <a:ext cx="5949950" cy="30813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0474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/>
          <p:cNvSpPr txBox="1"/>
          <p:nvPr/>
        </p:nvSpPr>
        <p:spPr>
          <a:xfrm>
            <a:off x="1524000" y="17463"/>
            <a:ext cx="9144000" cy="584200"/>
          </a:xfrm>
          <a:prstGeom prst="rect">
            <a:avLst/>
          </a:prstGeom>
          <a:solidFill>
            <a:srgbClr val="C0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3200" b="1" kern="0" dirty="0">
                <a:solidFill>
                  <a:prstClr val="white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"/>
                <a:ea typeface="MS PGothic" panose="020B0600070205080204" pitchFamily="34" charset="-128"/>
                <a:cs typeface="Arial" panose="020B0604020202020204" pitchFamily="34" charset="0"/>
              </a:rPr>
              <a:t>POR TIPO DE EVENTO</a:t>
            </a:r>
            <a:endParaRPr lang="es-CO" sz="3200" b="1" kern="0" dirty="0">
              <a:solidFill>
                <a:prstClr val="white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alibri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52227" name="Imagen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" y="788988"/>
            <a:ext cx="4838700" cy="26955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228" name="Imagen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1738" y="788988"/>
            <a:ext cx="4932362" cy="26955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229" name="Imagen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" y="3856038"/>
            <a:ext cx="4838700" cy="283686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230" name="Imagen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1513" y="3609975"/>
            <a:ext cx="6227762" cy="31845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9125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/>
          <p:cNvSpPr txBox="1"/>
          <p:nvPr/>
        </p:nvSpPr>
        <p:spPr>
          <a:xfrm>
            <a:off x="1524000" y="17463"/>
            <a:ext cx="9144000" cy="584200"/>
          </a:xfrm>
          <a:prstGeom prst="rect">
            <a:avLst/>
          </a:prstGeom>
          <a:solidFill>
            <a:srgbClr val="C0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3200" b="1" kern="0" dirty="0">
                <a:solidFill>
                  <a:prstClr val="white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"/>
                <a:ea typeface="MS PGothic" panose="020B0600070205080204" pitchFamily="34" charset="-128"/>
                <a:cs typeface="Arial" panose="020B0604020202020204" pitchFamily="34" charset="0"/>
              </a:rPr>
              <a:t>TOTAL DE HOGARES ATENDIDOS SDIS</a:t>
            </a:r>
            <a:endParaRPr lang="es-CO" sz="3200" b="1" kern="0" dirty="0">
              <a:solidFill>
                <a:prstClr val="white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alibri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53251" name="Imagen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163" y="668338"/>
            <a:ext cx="11210925" cy="6137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7483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/>
          <p:cNvSpPr txBox="1"/>
          <p:nvPr/>
        </p:nvSpPr>
        <p:spPr>
          <a:xfrm>
            <a:off x="1524000" y="17463"/>
            <a:ext cx="9144000" cy="584200"/>
          </a:xfrm>
          <a:prstGeom prst="rect">
            <a:avLst/>
          </a:prstGeom>
          <a:solidFill>
            <a:srgbClr val="C0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3200" b="1" kern="0" dirty="0">
                <a:solidFill>
                  <a:prstClr val="white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"/>
                <a:ea typeface="MS PGothic" panose="020B0600070205080204" pitchFamily="34" charset="-128"/>
                <a:cs typeface="Arial" panose="020B0604020202020204" pitchFamily="34" charset="0"/>
              </a:rPr>
              <a:t>CONSOLIDADO Y COSTOS SEP- NOV </a:t>
            </a:r>
            <a:endParaRPr lang="es-CO" sz="3200" b="1" kern="0" dirty="0">
              <a:solidFill>
                <a:prstClr val="white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alibri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54275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25" y="1195388"/>
            <a:ext cx="11461750" cy="409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562" y="5287963"/>
            <a:ext cx="11826875" cy="1388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8742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4224" y="0"/>
            <a:ext cx="12236224" cy="6858000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="" xmlns:a16="http://schemas.microsoft.com/office/drawing/2014/main" id="{1E70CA04-45A6-5343-800A-44CF1ED3BDBA}"/>
              </a:ext>
            </a:extLst>
          </p:cNvPr>
          <p:cNvSpPr txBox="1"/>
          <p:nvPr/>
        </p:nvSpPr>
        <p:spPr>
          <a:xfrm>
            <a:off x="345593" y="493240"/>
            <a:ext cx="11603516" cy="186204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s-CO" sz="11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es-CO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Verificación de </a:t>
            </a:r>
            <a:r>
              <a:rPr lang="es-CO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quórum</a:t>
            </a:r>
            <a:endParaRPr lang="es-CO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="" xmlns:a16="http://schemas.microsoft.com/office/drawing/2014/main" id="{A7F68CEE-D5FF-6C43-BE34-3A12113CD4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039" y="2208184"/>
            <a:ext cx="8531469" cy="83357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4224" y="4390898"/>
            <a:ext cx="1009702" cy="2467102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4931" y="0"/>
            <a:ext cx="303706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2393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562" y="5287963"/>
            <a:ext cx="11826875" cy="1388962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1524000" y="17463"/>
            <a:ext cx="9144000" cy="584200"/>
          </a:xfrm>
          <a:prstGeom prst="rect">
            <a:avLst/>
          </a:prstGeom>
          <a:solidFill>
            <a:srgbClr val="C0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3200" b="1" kern="0" dirty="0">
                <a:solidFill>
                  <a:prstClr val="white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"/>
                <a:ea typeface="MS PGothic" panose="020B0600070205080204" pitchFamily="34" charset="-128"/>
                <a:cs typeface="Arial" panose="020B0604020202020204" pitchFamily="34" charset="0"/>
              </a:rPr>
              <a:t>CONSOLIDADO Y COSTOS 2020</a:t>
            </a:r>
            <a:endParaRPr lang="es-CO" sz="3200" b="1" kern="0" dirty="0">
              <a:solidFill>
                <a:prstClr val="white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alibri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55299" name="Imagen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682625"/>
            <a:ext cx="11430000" cy="549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21333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562" y="5287963"/>
            <a:ext cx="11826875" cy="1388962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1298575" y="136525"/>
            <a:ext cx="9144000" cy="584200"/>
          </a:xfrm>
          <a:prstGeom prst="rect">
            <a:avLst/>
          </a:prstGeom>
          <a:solidFill>
            <a:srgbClr val="C0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CO" sz="3200" b="1" kern="0" dirty="0">
                <a:solidFill>
                  <a:prstClr val="white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"/>
                <a:ea typeface="MS PGothic" panose="020B0600070205080204" pitchFamily="34" charset="-128"/>
                <a:cs typeface="Arial" panose="020B0604020202020204" pitchFamily="34" charset="0"/>
              </a:rPr>
              <a:t>RESPONSABLES POR SDIS</a:t>
            </a:r>
          </a:p>
        </p:txBody>
      </p:sp>
      <p:sp>
        <p:nvSpPr>
          <p:cNvPr id="56323" name="CuadroTexto 1"/>
          <p:cNvSpPr txBox="1">
            <a:spLocks noChangeArrowheads="1"/>
          </p:cNvSpPr>
          <p:nvPr/>
        </p:nvSpPr>
        <p:spPr bwMode="auto">
          <a:xfrm>
            <a:off x="835025" y="1338263"/>
            <a:ext cx="9515475" cy="409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s-CO" altLang="es-CO" sz="2000" b="1"/>
              <a:t>JUAN CARLOS DÍAZ SÁENZ</a:t>
            </a:r>
          </a:p>
          <a:p>
            <a:pPr algn="ctr"/>
            <a:r>
              <a:rPr lang="es-CO" altLang="es-CO" sz="2000" b="1"/>
              <a:t>COORDINADOR GESTIÓN DEL RIESGO</a:t>
            </a:r>
          </a:p>
          <a:p>
            <a:pPr algn="ctr"/>
            <a:r>
              <a:rPr lang="es-CO" altLang="es-CO" sz="2000" b="1"/>
              <a:t>jdiazs@sdis.gov.co</a:t>
            </a:r>
          </a:p>
          <a:p>
            <a:pPr algn="ctr"/>
            <a:endParaRPr lang="es-CO" altLang="es-CO" sz="2000" b="1"/>
          </a:p>
          <a:p>
            <a:pPr algn="ctr"/>
            <a:r>
              <a:rPr lang="es-CO" altLang="es-CO" sz="2000" b="1"/>
              <a:t>SANDRA ROCIO ALVARADO PULIDO</a:t>
            </a:r>
          </a:p>
          <a:p>
            <a:pPr algn="ctr"/>
            <a:r>
              <a:rPr lang="es-CO" altLang="es-CO" sz="2000" b="1"/>
              <a:t>COORDINADORA PROYECTO 7749 </a:t>
            </a:r>
          </a:p>
          <a:p>
            <a:pPr algn="ctr"/>
            <a:r>
              <a:rPr lang="es-CO" altLang="es-CO" sz="2000" b="1"/>
              <a:t>TERRITORIOS CUIDADORES</a:t>
            </a:r>
          </a:p>
          <a:p>
            <a:pPr algn="ctr"/>
            <a:r>
              <a:rPr lang="es-CO" altLang="es-CO" sz="2000" b="1"/>
              <a:t>salvarado@sdis.gov.co</a:t>
            </a:r>
          </a:p>
          <a:p>
            <a:pPr algn="ctr"/>
            <a:endParaRPr lang="es-CO" altLang="es-CO" sz="2000" b="1"/>
          </a:p>
          <a:p>
            <a:pPr algn="ctr"/>
            <a:r>
              <a:rPr lang="es-CO" altLang="es-CO" sz="2000" b="1"/>
              <a:t>JEIMMY ANDREA PACHÓN TORRES</a:t>
            </a:r>
          </a:p>
          <a:p>
            <a:pPr algn="ctr"/>
            <a:r>
              <a:rPr lang="es-CO" altLang="es-CO" sz="2000" b="1"/>
              <a:t>SUBDIRECTORA PARA LA IDENTIFICACIÓN, </a:t>
            </a:r>
          </a:p>
          <a:p>
            <a:pPr algn="ctr"/>
            <a:r>
              <a:rPr lang="es-CO" altLang="es-CO" sz="2000" b="1"/>
              <a:t>CARACTERIZACIÓN E INTEGRACIÓN</a:t>
            </a:r>
          </a:p>
          <a:p>
            <a:pPr algn="ctr"/>
            <a:r>
              <a:rPr lang="es-CO" altLang="es-CO" sz="2000" b="1"/>
              <a:t>jpachont@sadi.gov.co</a:t>
            </a:r>
          </a:p>
        </p:txBody>
      </p:sp>
    </p:spTree>
    <p:extLst>
      <p:ext uri="{BB962C8B-B14F-4D97-AF65-F5344CB8AC3E}">
        <p14:creationId xmlns:p14="http://schemas.microsoft.com/office/powerpoint/2010/main" val="2504104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562" y="5287963"/>
            <a:ext cx="11826875" cy="1388962"/>
          </a:xfrm>
          <a:prstGeom prst="rect">
            <a:avLst/>
          </a:prstGeom>
        </p:spPr>
      </p:pic>
      <p:sp>
        <p:nvSpPr>
          <p:cNvPr id="4" name="CuadroTexto 3"/>
          <p:cNvSpPr txBox="1"/>
          <p:nvPr/>
        </p:nvSpPr>
        <p:spPr>
          <a:xfrm>
            <a:off x="1524000" y="0"/>
            <a:ext cx="9144000" cy="1200150"/>
          </a:xfrm>
          <a:prstGeom prst="rect">
            <a:avLst/>
          </a:prstGeom>
          <a:solidFill>
            <a:srgbClr val="A5002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CO" sz="7200" b="1" kern="0" dirty="0">
                <a:solidFill>
                  <a:prstClr val="white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"/>
                <a:cs typeface="Arial" panose="020B0604020202020204" pitchFamily="34" charset="0"/>
              </a:rPr>
              <a:t>GRACIAS</a:t>
            </a:r>
          </a:p>
        </p:txBody>
      </p:sp>
      <p:pic>
        <p:nvPicPr>
          <p:cNvPr id="57347" name="Imagen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60"/>
          <a:stretch>
            <a:fillRect/>
          </a:stretch>
        </p:blipFill>
        <p:spPr bwMode="auto">
          <a:xfrm>
            <a:off x="4046538" y="1200150"/>
            <a:ext cx="3987800" cy="566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Flecha derecha 1">
            <a:hlinkClick r:id="rId4" action="ppaction://hlinksldjump"/>
          </p:cNvPr>
          <p:cNvSpPr/>
          <p:nvPr/>
        </p:nvSpPr>
        <p:spPr>
          <a:xfrm>
            <a:off x="9893508" y="6220918"/>
            <a:ext cx="774492" cy="45600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68193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1241659"/>
          </a:xfrm>
          <a:prstGeom prst="rect">
            <a:avLst/>
          </a:prstGeom>
        </p:spPr>
      </p:pic>
      <p:cxnSp>
        <p:nvCxnSpPr>
          <p:cNvPr id="7" name="Conector recto 6"/>
          <p:cNvCxnSpPr/>
          <p:nvPr/>
        </p:nvCxnSpPr>
        <p:spPr>
          <a:xfrm>
            <a:off x="2046" y="1269931"/>
            <a:ext cx="12189954" cy="0"/>
          </a:xfrm>
          <a:prstGeom prst="line">
            <a:avLst/>
          </a:prstGeom>
          <a:ln w="19050">
            <a:solidFill>
              <a:schemeClr val="accent6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ángulo 13"/>
          <p:cNvSpPr/>
          <p:nvPr/>
        </p:nvSpPr>
        <p:spPr>
          <a:xfrm>
            <a:off x="290887" y="112997"/>
            <a:ext cx="178912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6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3.3</a:t>
            </a:r>
            <a:endParaRPr lang="es-ES" sz="6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Imagen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90898"/>
            <a:ext cx="1009702" cy="2467102"/>
          </a:xfrm>
          <a:prstGeom prst="rect">
            <a:avLst/>
          </a:prstGeom>
        </p:spPr>
      </p:pic>
      <p:sp>
        <p:nvSpPr>
          <p:cNvPr id="5" name="Rectángulo 4">
            <a:extLst>
              <a:ext uri="{FF2B5EF4-FFF2-40B4-BE49-F238E27FC236}">
                <a16:creationId xmlns:a16="http://schemas.microsoft.com/office/drawing/2014/main" xmlns="" id="{6E598537-ED4A-4A0D-A454-BBD556592BC4}"/>
              </a:ext>
            </a:extLst>
          </p:cNvPr>
          <p:cNvSpPr/>
          <p:nvPr/>
        </p:nvSpPr>
        <p:spPr>
          <a:xfrm>
            <a:off x="1780919" y="105017"/>
            <a:ext cx="10411081" cy="892552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r>
              <a:rPr lang="es-CO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Estudios de caso </a:t>
            </a:r>
          </a:p>
          <a:p>
            <a:r>
              <a:rPr lang="es-CO" sz="2400" b="1" cap="smal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Evento SIRE 5368702 - Emergencia por Vendaval</a:t>
            </a:r>
            <a:endParaRPr lang="es-ES" sz="2400" b="1" cap="small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Rectángulo 16">
            <a:extLst>
              <a:ext uri="{FF2B5EF4-FFF2-40B4-BE49-F238E27FC236}">
                <a16:creationId xmlns:a16="http://schemas.microsoft.com/office/drawing/2014/main" xmlns="" id="{5B65DF88-09FB-4637-8E89-CD838332A4AD}"/>
              </a:ext>
            </a:extLst>
          </p:cNvPr>
          <p:cNvSpPr/>
          <p:nvPr/>
        </p:nvSpPr>
        <p:spPr>
          <a:xfrm>
            <a:off x="8057321" y="6559561"/>
            <a:ext cx="455874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O" sz="2000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EVENTO SIRE 5368702    VENDAVAL</a:t>
            </a:r>
          </a:p>
        </p:txBody>
      </p:sp>
      <p:sp>
        <p:nvSpPr>
          <p:cNvPr id="19" name="Rectángulo 18">
            <a:extLst>
              <a:ext uri="{FF2B5EF4-FFF2-40B4-BE49-F238E27FC236}">
                <a16:creationId xmlns:a16="http://schemas.microsoft.com/office/drawing/2014/main" xmlns="" id="{E02C2AF0-3DC5-454D-B2F9-AD9DB3AFBE8A}"/>
              </a:ext>
            </a:extLst>
          </p:cNvPr>
          <p:cNvSpPr/>
          <p:nvPr/>
        </p:nvSpPr>
        <p:spPr>
          <a:xfrm>
            <a:off x="22223" y="2337010"/>
            <a:ext cx="5782229" cy="3477875"/>
          </a:xfrm>
          <a:prstGeom prst="rect">
            <a:avLst/>
          </a:prstGeom>
          <a:solidFill>
            <a:schemeClr val="bg1">
              <a:lumMod val="95000"/>
              <a:alpha val="30000"/>
            </a:schemeClr>
          </a:solidFill>
        </p:spPr>
        <p:txBody>
          <a:bodyPr wrap="square"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CO" sz="20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Fecha de atención:</a:t>
            </a:r>
            <a:r>
              <a:rPr lang="es-CO" sz="2000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s-CO" sz="2000" dirty="0">
                <a:solidFill>
                  <a:schemeClr val="accent6">
                    <a:lumMod val="75000"/>
                  </a:schemeClr>
                </a:solidFill>
              </a:rPr>
              <a:t>25-11-2020 al 01-12-2020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CO" sz="20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Tipificación: </a:t>
            </a:r>
            <a:r>
              <a:rPr lang="es-CO" sz="2000" dirty="0">
                <a:solidFill>
                  <a:schemeClr val="accent6">
                    <a:lumMod val="75000"/>
                  </a:schemeClr>
                </a:solidFill>
              </a:rPr>
              <a:t>Vendaval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CO" sz="20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Localidad:  </a:t>
            </a:r>
            <a:r>
              <a:rPr lang="es-CO" sz="2000" dirty="0">
                <a:solidFill>
                  <a:schemeClr val="accent6">
                    <a:lumMod val="75000"/>
                  </a:schemeClr>
                </a:solidFill>
              </a:rPr>
              <a:t>5 - Usme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CO" sz="20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Barrios: </a:t>
            </a:r>
            <a:r>
              <a:rPr lang="es-CO" sz="2000" dirty="0">
                <a:solidFill>
                  <a:schemeClr val="accent6">
                    <a:lumMod val="75000"/>
                  </a:schemeClr>
                </a:solidFill>
              </a:rPr>
              <a:t>Santa Librada, El Cortijo, </a:t>
            </a:r>
            <a:r>
              <a:rPr lang="es-CO" sz="2000" dirty="0" err="1">
                <a:solidFill>
                  <a:schemeClr val="accent6">
                    <a:lumMod val="75000"/>
                  </a:schemeClr>
                </a:solidFill>
              </a:rPr>
              <a:t>Marichuela</a:t>
            </a:r>
            <a:r>
              <a:rPr lang="es-CO" sz="2000" dirty="0">
                <a:solidFill>
                  <a:schemeClr val="accent6">
                    <a:lumMod val="75000"/>
                  </a:schemeClr>
                </a:solidFill>
              </a:rPr>
              <a:t>, Uribe </a:t>
            </a:r>
            <a:r>
              <a:rPr lang="es-CO" sz="2000" dirty="0" err="1">
                <a:solidFill>
                  <a:schemeClr val="accent6">
                    <a:lumMod val="75000"/>
                  </a:schemeClr>
                </a:solidFill>
              </a:rPr>
              <a:t>Uribe</a:t>
            </a:r>
            <a:r>
              <a:rPr lang="es-CO" sz="2000" dirty="0">
                <a:solidFill>
                  <a:schemeClr val="accent6">
                    <a:lumMod val="75000"/>
                  </a:schemeClr>
                </a:solidFill>
              </a:rPr>
              <a:t>, Miravalle y Brasilia.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CO" sz="20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EDRAN: </a:t>
            </a:r>
            <a:r>
              <a:rPr lang="es-CO" sz="2000" dirty="0">
                <a:solidFill>
                  <a:schemeClr val="accent6">
                    <a:lumMod val="75000"/>
                  </a:schemeClr>
                </a:solidFill>
              </a:rPr>
              <a:t>Por fuertes vientos que se presentaron en la zona sur oriental de Bogotá, se presentó daño y caída en cubiertas de edificaciones, caída de arboles, afectación de redes de servicio público de energía, entre otros. Afectación a 103 hogares conformados por 317 personas.</a:t>
            </a:r>
          </a:p>
        </p:txBody>
      </p:sp>
      <p:pic>
        <p:nvPicPr>
          <p:cNvPr id="11" name="Imagen 10" descr="Personas caminando en la calle&#10;&#10;Descripción generada automáticamente">
            <a:extLst>
              <a:ext uri="{FF2B5EF4-FFF2-40B4-BE49-F238E27FC236}">
                <a16:creationId xmlns:a16="http://schemas.microsoft.com/office/drawing/2014/main" xmlns="" id="{9B71AEAF-AEE6-41B2-AE69-BCD843CDFEB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92569" y="1308042"/>
            <a:ext cx="2863839" cy="5091272"/>
          </a:xfrm>
          <a:prstGeom prst="rect">
            <a:avLst/>
          </a:prstGeom>
        </p:spPr>
      </p:pic>
      <p:pic>
        <p:nvPicPr>
          <p:cNvPr id="18" name="Imagen 17" descr="Imagen que contiene edificio, exterior, calle, caminando&#10;&#10;Descripción generada automáticamente">
            <a:extLst>
              <a:ext uri="{FF2B5EF4-FFF2-40B4-BE49-F238E27FC236}">
                <a16:creationId xmlns:a16="http://schemas.microsoft.com/office/drawing/2014/main" xmlns="" id="{2CECA4A6-EE48-4A5F-815C-0C0AB7C9E5B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51325" y="1308041"/>
            <a:ext cx="3818451" cy="5091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0571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1241659"/>
          </a:xfrm>
          <a:prstGeom prst="rect">
            <a:avLst/>
          </a:prstGeom>
        </p:spPr>
      </p:pic>
      <p:cxnSp>
        <p:nvCxnSpPr>
          <p:cNvPr id="7" name="Conector recto 6"/>
          <p:cNvCxnSpPr/>
          <p:nvPr/>
        </p:nvCxnSpPr>
        <p:spPr>
          <a:xfrm>
            <a:off x="2046" y="1269931"/>
            <a:ext cx="12189954" cy="0"/>
          </a:xfrm>
          <a:prstGeom prst="line">
            <a:avLst/>
          </a:prstGeom>
          <a:ln w="19050">
            <a:solidFill>
              <a:schemeClr val="accent6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ángulo 13"/>
          <p:cNvSpPr/>
          <p:nvPr/>
        </p:nvSpPr>
        <p:spPr>
          <a:xfrm>
            <a:off x="290887" y="112997"/>
            <a:ext cx="178912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6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3.3</a:t>
            </a:r>
            <a:endParaRPr lang="es-ES" sz="6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Imagen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90898"/>
            <a:ext cx="1009702" cy="2467102"/>
          </a:xfrm>
          <a:prstGeom prst="rect">
            <a:avLst/>
          </a:prstGeom>
        </p:spPr>
      </p:pic>
      <p:sp>
        <p:nvSpPr>
          <p:cNvPr id="5" name="Rectángulo 4">
            <a:extLst>
              <a:ext uri="{FF2B5EF4-FFF2-40B4-BE49-F238E27FC236}">
                <a16:creationId xmlns:a16="http://schemas.microsoft.com/office/drawing/2014/main" xmlns="" id="{6E598537-ED4A-4A0D-A454-BBD556592BC4}"/>
              </a:ext>
            </a:extLst>
          </p:cNvPr>
          <p:cNvSpPr/>
          <p:nvPr/>
        </p:nvSpPr>
        <p:spPr>
          <a:xfrm>
            <a:off x="1780919" y="105017"/>
            <a:ext cx="10411081" cy="892552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r>
              <a:rPr lang="es-CO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Estudios de caso </a:t>
            </a:r>
          </a:p>
          <a:p>
            <a:r>
              <a:rPr lang="es-CO" sz="2400" b="1" cap="smal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Evento SIRE 5368702 - Emergencia por Vendaval</a:t>
            </a:r>
            <a:endParaRPr lang="es-ES" sz="2400" b="1" cap="small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Rectángulo 16">
            <a:extLst>
              <a:ext uri="{FF2B5EF4-FFF2-40B4-BE49-F238E27FC236}">
                <a16:creationId xmlns:a16="http://schemas.microsoft.com/office/drawing/2014/main" xmlns="" id="{5B65DF88-09FB-4637-8E89-CD838332A4AD}"/>
              </a:ext>
            </a:extLst>
          </p:cNvPr>
          <p:cNvSpPr/>
          <p:nvPr/>
        </p:nvSpPr>
        <p:spPr>
          <a:xfrm>
            <a:off x="8057321" y="6559561"/>
            <a:ext cx="455874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O" sz="2000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EVENTO SIRE 5368702    VENDAVAL</a:t>
            </a:r>
          </a:p>
        </p:txBody>
      </p:sp>
      <p:sp>
        <p:nvSpPr>
          <p:cNvPr id="19" name="Rectángulo 18">
            <a:extLst>
              <a:ext uri="{FF2B5EF4-FFF2-40B4-BE49-F238E27FC236}">
                <a16:creationId xmlns:a16="http://schemas.microsoft.com/office/drawing/2014/main" xmlns="" id="{E02C2AF0-3DC5-454D-B2F9-AD9DB3AFBE8A}"/>
              </a:ext>
            </a:extLst>
          </p:cNvPr>
          <p:cNvSpPr/>
          <p:nvPr/>
        </p:nvSpPr>
        <p:spPr>
          <a:xfrm>
            <a:off x="2046" y="4654953"/>
            <a:ext cx="6779133" cy="1938992"/>
          </a:xfrm>
          <a:prstGeom prst="rect">
            <a:avLst/>
          </a:prstGeom>
          <a:solidFill>
            <a:schemeClr val="bg1">
              <a:lumMod val="95000"/>
              <a:alpha val="30000"/>
            </a:schemeClr>
          </a:solidFill>
        </p:spPr>
        <p:txBody>
          <a:bodyPr wrap="square"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CO" sz="20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Entidades que intervienen en la atención: </a:t>
            </a:r>
            <a:r>
              <a:rPr lang="es-CO" sz="2000" dirty="0">
                <a:solidFill>
                  <a:schemeClr val="accent6">
                    <a:lumMod val="75000"/>
                  </a:schemeClr>
                </a:solidFill>
              </a:rPr>
              <a:t>IDIGER, Alcaldía Local de Usme, Secretaría Distrital de Integración Social, Unidad Administrativa Especial de Servicios Públicos, Bomberos Voluntarios de Bogotá, Defensa Civil Colombiana, Secretaría Distrital de Salud, </a:t>
            </a:r>
            <a:r>
              <a:rPr lang="es-CO" sz="2000" dirty="0" err="1">
                <a:solidFill>
                  <a:schemeClr val="accent6">
                    <a:lumMod val="75000"/>
                  </a:schemeClr>
                </a:solidFill>
              </a:rPr>
              <a:t>Codensa</a:t>
            </a:r>
            <a:r>
              <a:rPr lang="es-CO" sz="2000" dirty="0">
                <a:solidFill>
                  <a:schemeClr val="accent6">
                    <a:lumMod val="75000"/>
                  </a:schemeClr>
                </a:solidFill>
              </a:rPr>
              <a:t>, Policía Nacional y el Cuerpo Oficial de Bomberos de Bogotá.</a:t>
            </a:r>
          </a:p>
        </p:txBody>
      </p:sp>
      <p:pic>
        <p:nvPicPr>
          <p:cNvPr id="23" name="Imagen 22" descr="Un grupo de personas en un salón de clases&#10;&#10;Descripción generada automáticamente">
            <a:extLst>
              <a:ext uri="{FF2B5EF4-FFF2-40B4-BE49-F238E27FC236}">
                <a16:creationId xmlns:a16="http://schemas.microsoft.com/office/drawing/2014/main" xmlns="" id="{AE9C4452-4B06-428A-8247-B49929657FB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97672" y="1686638"/>
            <a:ext cx="5080028" cy="3810020"/>
          </a:xfrm>
          <a:prstGeom prst="rect">
            <a:avLst/>
          </a:prstGeom>
        </p:spPr>
      </p:pic>
      <p:pic>
        <p:nvPicPr>
          <p:cNvPr id="25" name="Imagen 24" descr="Imagen que contiene persona, interior, hombre, cuarto&#10;&#10;Descripción generada automáticamente">
            <a:extLst>
              <a:ext uri="{FF2B5EF4-FFF2-40B4-BE49-F238E27FC236}">
                <a16:creationId xmlns:a16="http://schemas.microsoft.com/office/drawing/2014/main" xmlns="" id="{CEE2F325-7896-4AD1-83A0-DE52995A023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1598" y="1686638"/>
            <a:ext cx="5080028" cy="2346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6295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1241659"/>
          </a:xfrm>
          <a:prstGeom prst="rect">
            <a:avLst/>
          </a:prstGeom>
        </p:spPr>
      </p:pic>
      <p:cxnSp>
        <p:nvCxnSpPr>
          <p:cNvPr id="7" name="Conector recto 6"/>
          <p:cNvCxnSpPr/>
          <p:nvPr/>
        </p:nvCxnSpPr>
        <p:spPr>
          <a:xfrm>
            <a:off x="2046" y="1269931"/>
            <a:ext cx="12189954" cy="0"/>
          </a:xfrm>
          <a:prstGeom prst="line">
            <a:avLst/>
          </a:prstGeom>
          <a:ln w="19050">
            <a:solidFill>
              <a:schemeClr val="accent6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ángulo 13"/>
          <p:cNvSpPr/>
          <p:nvPr/>
        </p:nvSpPr>
        <p:spPr>
          <a:xfrm>
            <a:off x="290887" y="112997"/>
            <a:ext cx="178912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6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3.3</a:t>
            </a:r>
            <a:endParaRPr lang="es-ES" sz="6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Imagen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90898"/>
            <a:ext cx="1009702" cy="2467102"/>
          </a:xfrm>
          <a:prstGeom prst="rect">
            <a:avLst/>
          </a:prstGeom>
        </p:spPr>
      </p:pic>
      <p:sp>
        <p:nvSpPr>
          <p:cNvPr id="5" name="Rectángulo 4">
            <a:extLst>
              <a:ext uri="{FF2B5EF4-FFF2-40B4-BE49-F238E27FC236}">
                <a16:creationId xmlns:a16="http://schemas.microsoft.com/office/drawing/2014/main" xmlns="" id="{6E598537-ED4A-4A0D-A454-BBD556592BC4}"/>
              </a:ext>
            </a:extLst>
          </p:cNvPr>
          <p:cNvSpPr/>
          <p:nvPr/>
        </p:nvSpPr>
        <p:spPr>
          <a:xfrm>
            <a:off x="1780919" y="105017"/>
            <a:ext cx="10411081" cy="892552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r>
              <a:rPr lang="es-CO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Estudios de caso </a:t>
            </a:r>
          </a:p>
          <a:p>
            <a:r>
              <a:rPr lang="es-CO" sz="2400" b="1" cap="smal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Evento SIRE 5368702 - Emergencia por Vendaval</a:t>
            </a:r>
            <a:endParaRPr lang="es-ES" sz="2400" b="1" cap="small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Rectángulo 16">
            <a:extLst>
              <a:ext uri="{FF2B5EF4-FFF2-40B4-BE49-F238E27FC236}">
                <a16:creationId xmlns:a16="http://schemas.microsoft.com/office/drawing/2014/main" xmlns="" id="{5B65DF88-09FB-4637-8E89-CD838332A4AD}"/>
              </a:ext>
            </a:extLst>
          </p:cNvPr>
          <p:cNvSpPr/>
          <p:nvPr/>
        </p:nvSpPr>
        <p:spPr>
          <a:xfrm>
            <a:off x="8057321" y="6559561"/>
            <a:ext cx="455874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O" sz="2000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EVENTO SIRE 5368702    VENDAVAL</a:t>
            </a:r>
          </a:p>
        </p:txBody>
      </p:sp>
      <p:sp>
        <p:nvSpPr>
          <p:cNvPr id="19" name="Rectángulo 18">
            <a:extLst>
              <a:ext uri="{FF2B5EF4-FFF2-40B4-BE49-F238E27FC236}">
                <a16:creationId xmlns:a16="http://schemas.microsoft.com/office/drawing/2014/main" xmlns="" id="{E02C2AF0-3DC5-454D-B2F9-AD9DB3AFBE8A}"/>
              </a:ext>
            </a:extLst>
          </p:cNvPr>
          <p:cNvSpPr/>
          <p:nvPr/>
        </p:nvSpPr>
        <p:spPr>
          <a:xfrm>
            <a:off x="-15876" y="1473790"/>
            <a:ext cx="5958648" cy="3477875"/>
          </a:xfrm>
          <a:prstGeom prst="rect">
            <a:avLst/>
          </a:prstGeom>
          <a:solidFill>
            <a:schemeClr val="bg1">
              <a:lumMod val="95000"/>
              <a:alpha val="30000"/>
            </a:schemeClr>
          </a:solidFill>
        </p:spPr>
        <p:txBody>
          <a:bodyPr wrap="square"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CO" sz="20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Servicios de Respuesta ejecutados: 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s-CO" sz="2000" dirty="0">
                <a:solidFill>
                  <a:schemeClr val="accent6">
                    <a:lumMod val="75000"/>
                  </a:schemeClr>
                </a:solidFill>
              </a:rPr>
              <a:t>2 – Salud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s-CO" sz="2000" dirty="0">
                <a:solidFill>
                  <a:schemeClr val="accent6">
                    <a:lumMod val="75000"/>
                  </a:schemeClr>
                </a:solidFill>
              </a:rPr>
              <a:t>7 -  Ayuda Humanitaria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s-CO" sz="2000" dirty="0">
                <a:solidFill>
                  <a:schemeClr val="accent6">
                    <a:lumMod val="75000"/>
                  </a:schemeClr>
                </a:solidFill>
              </a:rPr>
              <a:t>10 - Energía y Gas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s-CO" sz="2000" dirty="0">
                <a:solidFill>
                  <a:schemeClr val="accent6">
                    <a:lumMod val="75000"/>
                  </a:schemeClr>
                </a:solidFill>
              </a:rPr>
              <a:t>14 - Manejo de escombros y obras de emergencia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s-CO" sz="2000" dirty="0">
                <a:solidFill>
                  <a:schemeClr val="accent6">
                    <a:lumMod val="75000"/>
                  </a:schemeClr>
                </a:solidFill>
              </a:rPr>
              <a:t>16 -  Seguridad y Convivencia.</a:t>
            </a:r>
          </a:p>
          <a:p>
            <a:pPr lvl="1" algn="just"/>
            <a:endParaRPr lang="es-CO" sz="2000" dirty="0">
              <a:solidFill>
                <a:schemeClr val="accent6">
                  <a:lumMod val="75000"/>
                </a:schemeClr>
              </a:solidFill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CO" sz="20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Balance de la atención: 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es-CO" sz="2000" dirty="0">
              <a:solidFill>
                <a:schemeClr val="accent6">
                  <a:lumMod val="75000"/>
                </a:schemeClr>
              </a:solidFill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es-CO" sz="20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xmlns="" id="{1C439F13-52B9-40B6-950D-FCD5B751FE1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696" t="31589" r="3479" b="20566"/>
          <a:stretch/>
        </p:blipFill>
        <p:spPr>
          <a:xfrm>
            <a:off x="86139" y="4442589"/>
            <a:ext cx="7818782" cy="2265806"/>
          </a:xfrm>
          <a:prstGeom prst="rect">
            <a:avLst/>
          </a:prstGeom>
        </p:spPr>
      </p:pic>
      <p:pic>
        <p:nvPicPr>
          <p:cNvPr id="4" name="Imagen 3" descr="Imagen que contiene exterior, edificio, camioneta, camino&#10;&#10;Descripción generada automáticamente">
            <a:extLst>
              <a:ext uri="{FF2B5EF4-FFF2-40B4-BE49-F238E27FC236}">
                <a16:creationId xmlns:a16="http://schemas.microsoft.com/office/drawing/2014/main" xmlns="" id="{491129CF-1D02-4C12-A3A2-0E75E2B60F1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76167" y="1302171"/>
            <a:ext cx="3824069" cy="2868051"/>
          </a:xfrm>
          <a:prstGeom prst="rect">
            <a:avLst/>
          </a:prstGeom>
        </p:spPr>
      </p:pic>
      <p:pic>
        <p:nvPicPr>
          <p:cNvPr id="8" name="Imagen 7" descr="Imagen que contiene exterior, edificio, calle, ciudad&#10;&#10;Descripción generada automáticamente">
            <a:extLst>
              <a:ext uri="{FF2B5EF4-FFF2-40B4-BE49-F238E27FC236}">
                <a16:creationId xmlns:a16="http://schemas.microsoft.com/office/drawing/2014/main" xmlns="" id="{2542918B-9D3F-4F88-B58F-31CB275C50D8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b="23031"/>
          <a:stretch/>
        </p:blipFill>
        <p:spPr>
          <a:xfrm>
            <a:off x="9753600" y="1302172"/>
            <a:ext cx="2599911" cy="4304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0931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1241659"/>
          </a:xfrm>
          <a:prstGeom prst="rect">
            <a:avLst/>
          </a:prstGeom>
        </p:spPr>
      </p:pic>
      <p:cxnSp>
        <p:nvCxnSpPr>
          <p:cNvPr id="7" name="Conector recto 6"/>
          <p:cNvCxnSpPr/>
          <p:nvPr/>
        </p:nvCxnSpPr>
        <p:spPr>
          <a:xfrm>
            <a:off x="2046" y="1269931"/>
            <a:ext cx="12189954" cy="0"/>
          </a:xfrm>
          <a:prstGeom prst="line">
            <a:avLst/>
          </a:prstGeom>
          <a:ln w="19050">
            <a:solidFill>
              <a:schemeClr val="accent6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ángulo 13"/>
          <p:cNvSpPr/>
          <p:nvPr/>
        </p:nvSpPr>
        <p:spPr>
          <a:xfrm>
            <a:off x="290887" y="112997"/>
            <a:ext cx="178912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6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3.3</a:t>
            </a:r>
            <a:endParaRPr lang="es-ES" sz="6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Imagen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90898"/>
            <a:ext cx="1009702" cy="2467102"/>
          </a:xfrm>
          <a:prstGeom prst="rect">
            <a:avLst/>
          </a:prstGeom>
        </p:spPr>
      </p:pic>
      <p:sp>
        <p:nvSpPr>
          <p:cNvPr id="5" name="Rectángulo 4">
            <a:extLst>
              <a:ext uri="{FF2B5EF4-FFF2-40B4-BE49-F238E27FC236}">
                <a16:creationId xmlns:a16="http://schemas.microsoft.com/office/drawing/2014/main" xmlns="" id="{6E598537-ED4A-4A0D-A454-BBD556592BC4}"/>
              </a:ext>
            </a:extLst>
          </p:cNvPr>
          <p:cNvSpPr/>
          <p:nvPr/>
        </p:nvSpPr>
        <p:spPr>
          <a:xfrm>
            <a:off x="1780919" y="105017"/>
            <a:ext cx="10411081" cy="892552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r>
              <a:rPr lang="es-CO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Estudios de caso </a:t>
            </a:r>
          </a:p>
          <a:p>
            <a:r>
              <a:rPr lang="es-CO" sz="2400" b="1" cap="smal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Evento SIRE 5368842 – </a:t>
            </a:r>
            <a:r>
              <a:rPr lang="es-CO" sz="2400" b="1" cap="small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Riesgo de colapso</a:t>
            </a:r>
            <a:endParaRPr lang="es-ES" sz="2400" b="1" cap="small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Rectángulo 18">
            <a:extLst>
              <a:ext uri="{FF2B5EF4-FFF2-40B4-BE49-F238E27FC236}">
                <a16:creationId xmlns:a16="http://schemas.microsoft.com/office/drawing/2014/main" xmlns="" id="{E02C2AF0-3DC5-454D-B2F9-AD9DB3AFBE8A}"/>
              </a:ext>
            </a:extLst>
          </p:cNvPr>
          <p:cNvSpPr/>
          <p:nvPr/>
        </p:nvSpPr>
        <p:spPr>
          <a:xfrm>
            <a:off x="22224" y="1575349"/>
            <a:ext cx="5782229" cy="5016758"/>
          </a:xfrm>
          <a:prstGeom prst="rect">
            <a:avLst/>
          </a:prstGeom>
          <a:solidFill>
            <a:schemeClr val="bg1">
              <a:lumMod val="95000"/>
              <a:alpha val="30000"/>
            </a:schemeClr>
          </a:solidFill>
        </p:spPr>
        <p:txBody>
          <a:bodyPr wrap="square"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CO" sz="20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Fecha de atención:</a:t>
            </a:r>
            <a:r>
              <a:rPr lang="es-CO" sz="2000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s-CO" sz="2000" dirty="0" smtClean="0">
                <a:solidFill>
                  <a:schemeClr val="accent6">
                    <a:lumMod val="75000"/>
                  </a:schemeClr>
                </a:solidFill>
              </a:rPr>
              <a:t>28-11-2020 a las 0:40 horas</a:t>
            </a:r>
            <a:endParaRPr lang="es-CO" sz="2000" dirty="0">
              <a:solidFill>
                <a:schemeClr val="accent6">
                  <a:lumMod val="75000"/>
                </a:schemeClr>
              </a:solidFill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CO" sz="20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Tipificación: </a:t>
            </a:r>
            <a:r>
              <a:rPr lang="es-CO" sz="2000" dirty="0" smtClean="0">
                <a:solidFill>
                  <a:schemeClr val="accent6">
                    <a:lumMod val="75000"/>
                  </a:schemeClr>
                </a:solidFill>
              </a:rPr>
              <a:t>Colapso estructural</a:t>
            </a:r>
            <a:endParaRPr lang="es-CO" sz="2000" dirty="0">
              <a:solidFill>
                <a:schemeClr val="accent6">
                  <a:lumMod val="75000"/>
                </a:schemeClr>
              </a:solidFill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CO" sz="20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Localidad:  </a:t>
            </a:r>
            <a:r>
              <a:rPr lang="es-CO" sz="2000" dirty="0">
                <a:solidFill>
                  <a:schemeClr val="accent6">
                    <a:lumMod val="75000"/>
                  </a:schemeClr>
                </a:solidFill>
              </a:rPr>
              <a:t>19 – Ciudad Bolívar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CO" sz="2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Barrio: </a:t>
            </a:r>
            <a:r>
              <a:rPr lang="es-CO" sz="2000" dirty="0" smtClean="0">
                <a:solidFill>
                  <a:schemeClr val="accent6">
                    <a:lumMod val="75000"/>
                  </a:schemeClr>
                </a:solidFill>
              </a:rPr>
              <a:t>Vista Hermosa.</a:t>
            </a:r>
            <a:endParaRPr lang="es-CO" sz="2000" dirty="0">
              <a:solidFill>
                <a:schemeClr val="accent6">
                  <a:lumMod val="75000"/>
                </a:schemeClr>
              </a:solidFill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CO" sz="2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EDRAN: </a:t>
            </a:r>
            <a:r>
              <a:rPr lang="es-ES" sz="2000" dirty="0" smtClean="0">
                <a:solidFill>
                  <a:schemeClr val="accent6">
                    <a:lumMod val="75000"/>
                  </a:schemeClr>
                </a:solidFill>
              </a:rPr>
              <a:t>Liberación de presión por empuje activo hacia muro en piedra pegada, el cual confinaba relleno para ubicación en nivel superior de la construcción de </a:t>
            </a:r>
            <a:r>
              <a:rPr lang="es-ES" sz="2000" dirty="0">
                <a:solidFill>
                  <a:schemeClr val="accent6">
                    <a:lumMod val="75000"/>
                  </a:schemeClr>
                </a:solidFill>
              </a:rPr>
              <a:t>la Calle 71 Sur # 18R – 08, </a:t>
            </a:r>
            <a:r>
              <a:rPr lang="es-ES" sz="2000" dirty="0" smtClean="0">
                <a:solidFill>
                  <a:schemeClr val="accent6">
                    <a:lumMod val="75000"/>
                  </a:schemeClr>
                </a:solidFill>
              </a:rPr>
              <a:t>materializando desplazamiento de material hacia el costado sur </a:t>
            </a:r>
            <a:r>
              <a:rPr lang="es-ES" sz="2000" dirty="0">
                <a:solidFill>
                  <a:schemeClr val="accent6">
                    <a:lumMod val="75000"/>
                  </a:schemeClr>
                </a:solidFill>
              </a:rPr>
              <a:t>del predio </a:t>
            </a:r>
            <a:r>
              <a:rPr lang="es-ES" sz="2000" dirty="0" smtClean="0">
                <a:solidFill>
                  <a:schemeClr val="accent6">
                    <a:lumMod val="75000"/>
                  </a:schemeClr>
                </a:solidFill>
              </a:rPr>
              <a:t>afectado con nomenclatura transversal </a:t>
            </a:r>
            <a:r>
              <a:rPr lang="es-ES" sz="2000" dirty="0">
                <a:solidFill>
                  <a:schemeClr val="accent6">
                    <a:lumMod val="75000"/>
                  </a:schemeClr>
                </a:solidFill>
              </a:rPr>
              <a:t>18 J Bis B No. 70 P 07 Sur </a:t>
            </a:r>
            <a:r>
              <a:rPr lang="es-ES" sz="2000" dirty="0" smtClean="0">
                <a:solidFill>
                  <a:schemeClr val="accent6">
                    <a:lumMod val="75000"/>
                  </a:schemeClr>
                </a:solidFill>
              </a:rPr>
              <a:t>(vivienda en nivel inferior). Esta liberación afectó la estructura del predio superior, con una probabilidad de colapso, comprometiendo la estabilidad </a:t>
            </a:r>
            <a:r>
              <a:rPr lang="es-ES" sz="2000" dirty="0">
                <a:solidFill>
                  <a:schemeClr val="accent6">
                    <a:lumMod val="75000"/>
                  </a:schemeClr>
                </a:solidFill>
              </a:rPr>
              <a:t>estructural y habitabilidad del predio </a:t>
            </a:r>
            <a:r>
              <a:rPr lang="es-ES" sz="2000" dirty="0" smtClean="0">
                <a:solidFill>
                  <a:schemeClr val="accent6">
                    <a:lumMod val="75000"/>
                  </a:schemeClr>
                </a:solidFill>
              </a:rPr>
              <a:t>inferior.  </a:t>
            </a:r>
            <a:endParaRPr lang="es-CO" sz="20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20" name="Imagen 19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18"/>
          <a:stretch/>
        </p:blipFill>
        <p:spPr bwMode="auto">
          <a:xfrm>
            <a:off x="7046405" y="1102586"/>
            <a:ext cx="4726811" cy="2852468"/>
          </a:xfrm>
          <a:prstGeom prst="rect">
            <a:avLst/>
          </a:prstGeom>
          <a:noFill/>
        </p:spPr>
      </p:pic>
      <p:pic>
        <p:nvPicPr>
          <p:cNvPr id="24" name="Imagen 23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8838" y="3996634"/>
            <a:ext cx="5564378" cy="29032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87824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1241659"/>
          </a:xfrm>
          <a:prstGeom prst="rect">
            <a:avLst/>
          </a:prstGeom>
        </p:spPr>
      </p:pic>
      <p:cxnSp>
        <p:nvCxnSpPr>
          <p:cNvPr id="7" name="Conector recto 6"/>
          <p:cNvCxnSpPr/>
          <p:nvPr/>
        </p:nvCxnSpPr>
        <p:spPr>
          <a:xfrm>
            <a:off x="2046" y="1269931"/>
            <a:ext cx="12189954" cy="0"/>
          </a:xfrm>
          <a:prstGeom prst="line">
            <a:avLst/>
          </a:prstGeom>
          <a:ln w="19050">
            <a:solidFill>
              <a:schemeClr val="accent6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ángulo 13"/>
          <p:cNvSpPr/>
          <p:nvPr/>
        </p:nvSpPr>
        <p:spPr>
          <a:xfrm>
            <a:off x="290887" y="112997"/>
            <a:ext cx="178912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6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3.3</a:t>
            </a:r>
            <a:endParaRPr lang="es-ES" sz="6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Imagen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90898"/>
            <a:ext cx="1009702" cy="2467102"/>
          </a:xfrm>
          <a:prstGeom prst="rect">
            <a:avLst/>
          </a:prstGeom>
        </p:spPr>
      </p:pic>
      <p:sp>
        <p:nvSpPr>
          <p:cNvPr id="5" name="Rectángulo 4">
            <a:extLst>
              <a:ext uri="{FF2B5EF4-FFF2-40B4-BE49-F238E27FC236}">
                <a16:creationId xmlns:a16="http://schemas.microsoft.com/office/drawing/2014/main" xmlns="" id="{6E598537-ED4A-4A0D-A454-BBD556592BC4}"/>
              </a:ext>
            </a:extLst>
          </p:cNvPr>
          <p:cNvSpPr/>
          <p:nvPr/>
        </p:nvSpPr>
        <p:spPr>
          <a:xfrm>
            <a:off x="1780919" y="105017"/>
            <a:ext cx="10411081" cy="892552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r>
              <a:rPr lang="es-CO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Estudios de caso </a:t>
            </a:r>
          </a:p>
          <a:p>
            <a:r>
              <a:rPr lang="es-CO" sz="2400" b="1" cap="smal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Evento SIRE </a:t>
            </a:r>
            <a:r>
              <a:rPr lang="es-CO" sz="2400" b="1" cap="small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5368842 </a:t>
            </a:r>
            <a:r>
              <a:rPr lang="es-CO" sz="2400" b="1" cap="smal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Fenómeno de Remoción en Masa</a:t>
            </a:r>
            <a:endParaRPr lang="es-ES" sz="2400" b="1" cap="small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Rectángulo 18">
            <a:extLst>
              <a:ext uri="{FF2B5EF4-FFF2-40B4-BE49-F238E27FC236}">
                <a16:creationId xmlns:a16="http://schemas.microsoft.com/office/drawing/2014/main" xmlns="" id="{E02C2AF0-3DC5-454D-B2F9-AD9DB3AFBE8A}"/>
              </a:ext>
            </a:extLst>
          </p:cNvPr>
          <p:cNvSpPr/>
          <p:nvPr/>
        </p:nvSpPr>
        <p:spPr>
          <a:xfrm>
            <a:off x="69667" y="1335756"/>
            <a:ext cx="6779133" cy="1015663"/>
          </a:xfrm>
          <a:prstGeom prst="rect">
            <a:avLst/>
          </a:prstGeom>
          <a:solidFill>
            <a:schemeClr val="bg1">
              <a:lumMod val="95000"/>
              <a:alpha val="30000"/>
            </a:schemeClr>
          </a:solidFill>
        </p:spPr>
        <p:txBody>
          <a:bodyPr wrap="square"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CO" sz="20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Entidades que intervienen en la atención: </a:t>
            </a:r>
            <a:r>
              <a:rPr lang="es-CO" sz="2000" dirty="0" smtClean="0">
                <a:solidFill>
                  <a:schemeClr val="accent6">
                    <a:lumMod val="75000"/>
                  </a:schemeClr>
                </a:solidFill>
              </a:rPr>
              <a:t>IDIGER</a:t>
            </a:r>
            <a:r>
              <a:rPr lang="es-CO" sz="2000" dirty="0">
                <a:solidFill>
                  <a:schemeClr val="accent6">
                    <a:lumMod val="75000"/>
                  </a:schemeClr>
                </a:solidFill>
              </a:rPr>
              <a:t>, Policía </a:t>
            </a:r>
            <a:r>
              <a:rPr lang="es-CO" sz="2000" dirty="0" smtClean="0">
                <a:solidFill>
                  <a:schemeClr val="accent6">
                    <a:lumMod val="75000"/>
                  </a:schemeClr>
                </a:solidFill>
              </a:rPr>
              <a:t>Nacional, Secretaría Distrital de Integración Social, Secretaría </a:t>
            </a:r>
            <a:r>
              <a:rPr lang="es-CO" sz="2000" dirty="0">
                <a:solidFill>
                  <a:schemeClr val="accent6">
                    <a:lumMod val="75000"/>
                  </a:schemeClr>
                </a:solidFill>
              </a:rPr>
              <a:t>Distrital de Salud, </a:t>
            </a:r>
            <a:r>
              <a:rPr lang="es-CO" sz="2000" dirty="0" err="1" smtClean="0">
                <a:solidFill>
                  <a:schemeClr val="accent6">
                    <a:lumMod val="75000"/>
                  </a:schemeClr>
                </a:solidFill>
              </a:rPr>
              <a:t>CTI</a:t>
            </a:r>
            <a:r>
              <a:rPr lang="es-CO" sz="2000" dirty="0" smtClean="0">
                <a:solidFill>
                  <a:schemeClr val="accent6">
                    <a:lumMod val="75000"/>
                  </a:schemeClr>
                </a:solidFill>
              </a:rPr>
              <a:t> Fiscalía.</a:t>
            </a:r>
            <a:endParaRPr lang="es-CO" sz="20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2" name="Imagen 11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6459" y="2125345"/>
            <a:ext cx="5062220" cy="3235960"/>
          </a:xfrm>
          <a:prstGeom prst="rect">
            <a:avLst/>
          </a:prstGeom>
          <a:noFill/>
        </p:spPr>
      </p:pic>
      <p:sp>
        <p:nvSpPr>
          <p:cNvPr id="15" name="Elipse 14"/>
          <p:cNvSpPr/>
          <p:nvPr/>
        </p:nvSpPr>
        <p:spPr>
          <a:xfrm rot="3218871">
            <a:off x="8373427" y="1941791"/>
            <a:ext cx="1874520" cy="3708400"/>
          </a:xfrm>
          <a:prstGeom prst="ellipse">
            <a:avLst/>
          </a:prstGeom>
          <a:noFill/>
          <a:ln w="5715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s-CO"/>
          </a:p>
        </p:txBody>
      </p:sp>
      <p:sp>
        <p:nvSpPr>
          <p:cNvPr id="3" name="Rectángulo 2"/>
          <p:cNvSpPr/>
          <p:nvPr/>
        </p:nvSpPr>
        <p:spPr>
          <a:xfrm>
            <a:off x="7037908" y="5544589"/>
            <a:ext cx="501077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O" sz="1600" dirty="0">
                <a:latin typeface="Arial" panose="020B0604020202020204" pitchFamily="34" charset="0"/>
                <a:ea typeface="Calibri" panose="020F0502020204030204" pitchFamily="34" charset="0"/>
              </a:rPr>
              <a:t>Se observa los residuos del muro en piedra pegada, que se depositaron en la habitación ubicada en la ampliación del predio de la transversal 18 J Bis B No. 70 P – 07 sur - P1.</a:t>
            </a:r>
            <a:endParaRPr lang="es-CO" sz="1600" dirty="0"/>
          </a:p>
        </p:txBody>
      </p:sp>
      <p:pic>
        <p:nvPicPr>
          <p:cNvPr id="17" name="Imagen 16" descr="C:\Users\IDIGER\Desktop\Captura.PNG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419"/>
          <a:stretch/>
        </p:blipFill>
        <p:spPr bwMode="auto">
          <a:xfrm>
            <a:off x="-70041" y="2427619"/>
            <a:ext cx="6749664" cy="443038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89956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1241659"/>
          </a:xfrm>
          <a:prstGeom prst="rect">
            <a:avLst/>
          </a:prstGeom>
        </p:spPr>
      </p:pic>
      <p:cxnSp>
        <p:nvCxnSpPr>
          <p:cNvPr id="7" name="Conector recto 6"/>
          <p:cNvCxnSpPr/>
          <p:nvPr/>
        </p:nvCxnSpPr>
        <p:spPr>
          <a:xfrm>
            <a:off x="2046" y="1269931"/>
            <a:ext cx="12189954" cy="0"/>
          </a:xfrm>
          <a:prstGeom prst="line">
            <a:avLst/>
          </a:prstGeom>
          <a:ln w="19050">
            <a:solidFill>
              <a:schemeClr val="accent6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ángulo 13"/>
          <p:cNvSpPr/>
          <p:nvPr/>
        </p:nvSpPr>
        <p:spPr>
          <a:xfrm>
            <a:off x="290887" y="112997"/>
            <a:ext cx="178912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6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3.3</a:t>
            </a:r>
            <a:endParaRPr lang="es-ES" sz="6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Imagen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90898"/>
            <a:ext cx="1009702" cy="2467102"/>
          </a:xfrm>
          <a:prstGeom prst="rect">
            <a:avLst/>
          </a:prstGeom>
        </p:spPr>
      </p:pic>
      <p:sp>
        <p:nvSpPr>
          <p:cNvPr id="5" name="Rectángulo 4">
            <a:extLst>
              <a:ext uri="{FF2B5EF4-FFF2-40B4-BE49-F238E27FC236}">
                <a16:creationId xmlns:a16="http://schemas.microsoft.com/office/drawing/2014/main" xmlns="" id="{6E598537-ED4A-4A0D-A454-BBD556592BC4}"/>
              </a:ext>
            </a:extLst>
          </p:cNvPr>
          <p:cNvSpPr/>
          <p:nvPr/>
        </p:nvSpPr>
        <p:spPr>
          <a:xfrm>
            <a:off x="1780919" y="105017"/>
            <a:ext cx="10411081" cy="892552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r>
              <a:rPr lang="es-CO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Estudios de caso </a:t>
            </a:r>
          </a:p>
          <a:p>
            <a:r>
              <a:rPr lang="es-CO" sz="2400" b="1" cap="smal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Evento SIRE </a:t>
            </a:r>
            <a:r>
              <a:rPr lang="es-CO" sz="2400" b="1" cap="small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5368842 </a:t>
            </a:r>
            <a:r>
              <a:rPr lang="es-CO" sz="2400" b="1" cap="smal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Fenómeno de Remoción en Masa</a:t>
            </a:r>
            <a:endParaRPr lang="es-ES" sz="2400" b="1" cap="small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Rectángulo 16">
            <a:extLst>
              <a:ext uri="{FF2B5EF4-FFF2-40B4-BE49-F238E27FC236}">
                <a16:creationId xmlns:a16="http://schemas.microsoft.com/office/drawing/2014/main" xmlns="" id="{5B65DF88-09FB-4637-8E89-CD838332A4AD}"/>
              </a:ext>
            </a:extLst>
          </p:cNvPr>
          <p:cNvSpPr/>
          <p:nvPr/>
        </p:nvSpPr>
        <p:spPr>
          <a:xfrm>
            <a:off x="6819901" y="6464311"/>
            <a:ext cx="57009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O" sz="2000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EVENTO SIRE </a:t>
            </a:r>
            <a:r>
              <a:rPr lang="es-CO" sz="20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5368842 – Colapso Estructural</a:t>
            </a:r>
            <a:endParaRPr lang="es-CO" sz="20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9" name="Rectángulo 18">
            <a:extLst>
              <a:ext uri="{FF2B5EF4-FFF2-40B4-BE49-F238E27FC236}">
                <a16:creationId xmlns:a16="http://schemas.microsoft.com/office/drawing/2014/main" xmlns="" id="{E02C2AF0-3DC5-454D-B2F9-AD9DB3AFBE8A}"/>
              </a:ext>
            </a:extLst>
          </p:cNvPr>
          <p:cNvSpPr/>
          <p:nvPr/>
        </p:nvSpPr>
        <p:spPr>
          <a:xfrm>
            <a:off x="-15877" y="1181690"/>
            <a:ext cx="6835777" cy="6663363"/>
          </a:xfrm>
          <a:prstGeom prst="rect">
            <a:avLst/>
          </a:prstGeom>
          <a:solidFill>
            <a:schemeClr val="bg1">
              <a:lumMod val="95000"/>
              <a:alpha val="30000"/>
            </a:schemeClr>
          </a:solidFill>
        </p:spPr>
        <p:txBody>
          <a:bodyPr wrap="square"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CO" sz="20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Servicios de Respuesta ejecutados: 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s-CO" sz="2000" dirty="0">
                <a:solidFill>
                  <a:schemeClr val="accent6">
                    <a:lumMod val="75000"/>
                  </a:schemeClr>
                </a:solidFill>
              </a:rPr>
              <a:t>2 – </a:t>
            </a:r>
            <a:r>
              <a:rPr lang="es-CO" sz="2000" dirty="0" smtClean="0">
                <a:solidFill>
                  <a:schemeClr val="accent6">
                    <a:lumMod val="75000"/>
                  </a:schemeClr>
                </a:solidFill>
              </a:rPr>
              <a:t>Salud.</a:t>
            </a:r>
            <a:endParaRPr lang="es-CO" sz="2000" dirty="0">
              <a:solidFill>
                <a:schemeClr val="accent6">
                  <a:lumMod val="75000"/>
                </a:schemeClr>
              </a:solidFill>
            </a:endParaRP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s-CO" sz="2000" dirty="0">
                <a:solidFill>
                  <a:schemeClr val="accent6">
                    <a:lumMod val="75000"/>
                  </a:schemeClr>
                </a:solidFill>
              </a:rPr>
              <a:t>7 -  Ayuda </a:t>
            </a:r>
            <a:r>
              <a:rPr lang="es-CO" sz="2000" dirty="0" smtClean="0">
                <a:solidFill>
                  <a:schemeClr val="accent6">
                    <a:lumMod val="75000"/>
                  </a:schemeClr>
                </a:solidFill>
              </a:rPr>
              <a:t>Humanitaria.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s-CO" sz="2000" dirty="0" smtClean="0">
                <a:solidFill>
                  <a:schemeClr val="accent6">
                    <a:lumMod val="75000"/>
                  </a:schemeClr>
                </a:solidFill>
              </a:rPr>
              <a:t>8 Alojamientos Temporales.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s-CO" sz="2000" dirty="0" smtClean="0">
                <a:solidFill>
                  <a:schemeClr val="accent6">
                    <a:lumMod val="75000"/>
                  </a:schemeClr>
                </a:solidFill>
              </a:rPr>
              <a:t>15 Manejo de cadáveres</a:t>
            </a:r>
            <a:endParaRPr lang="es-CO" sz="2000" dirty="0">
              <a:solidFill>
                <a:schemeClr val="accent6">
                  <a:lumMod val="75000"/>
                </a:schemeClr>
              </a:solidFill>
            </a:endParaRP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s-CO" sz="2000" dirty="0">
                <a:solidFill>
                  <a:schemeClr val="accent6">
                    <a:lumMod val="75000"/>
                  </a:schemeClr>
                </a:solidFill>
              </a:rPr>
              <a:t>16 -  Seguridad y Convivencia.</a:t>
            </a:r>
          </a:p>
          <a:p>
            <a:pPr lvl="1" algn="just"/>
            <a:endParaRPr lang="es-CO" sz="700" dirty="0">
              <a:solidFill>
                <a:schemeClr val="accent6">
                  <a:lumMod val="75000"/>
                </a:schemeClr>
              </a:solidFill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CO" sz="20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Balance de la atención: 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s-CO" sz="2000" dirty="0" smtClean="0">
                <a:solidFill>
                  <a:schemeClr val="accent6">
                    <a:lumMod val="75000"/>
                  </a:schemeClr>
                </a:solidFill>
              </a:rPr>
              <a:t>7 </a:t>
            </a:r>
            <a:r>
              <a:rPr lang="es-CO" sz="2000" dirty="0">
                <a:solidFill>
                  <a:schemeClr val="accent6">
                    <a:lumMod val="75000"/>
                  </a:schemeClr>
                </a:solidFill>
              </a:rPr>
              <a:t>Predios evaluados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s-CO" sz="2000" dirty="0">
                <a:solidFill>
                  <a:schemeClr val="accent6">
                    <a:lumMod val="75000"/>
                  </a:schemeClr>
                </a:solidFill>
              </a:rPr>
              <a:t>4</a:t>
            </a:r>
            <a:r>
              <a:rPr lang="es-CO" sz="20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s-CO" sz="2000" dirty="0">
                <a:solidFill>
                  <a:schemeClr val="accent6">
                    <a:lumMod val="75000"/>
                  </a:schemeClr>
                </a:solidFill>
              </a:rPr>
              <a:t>Actas de Evacuación.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s-CO" sz="2000" dirty="0">
                <a:solidFill>
                  <a:schemeClr val="accent6">
                    <a:lumMod val="75000"/>
                  </a:schemeClr>
                </a:solidFill>
              </a:rPr>
              <a:t>3</a:t>
            </a:r>
            <a:r>
              <a:rPr lang="es-CO" sz="20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s-CO" sz="2000" dirty="0">
                <a:solidFill>
                  <a:schemeClr val="accent6">
                    <a:lumMod val="75000"/>
                  </a:schemeClr>
                </a:solidFill>
              </a:rPr>
              <a:t>actas de restricción de uso notificadas a familias habitantes de predios y/o Alcaldía Local Ciudad </a:t>
            </a:r>
            <a:r>
              <a:rPr lang="es-CO" sz="2000" dirty="0" smtClean="0">
                <a:solidFill>
                  <a:schemeClr val="accent6">
                    <a:lumMod val="75000"/>
                  </a:schemeClr>
                </a:solidFill>
              </a:rPr>
              <a:t>Bolívar.</a:t>
            </a:r>
            <a:endParaRPr lang="es-CO" sz="2000" dirty="0">
              <a:solidFill>
                <a:schemeClr val="accent6">
                  <a:lumMod val="75000"/>
                </a:schemeClr>
              </a:solidFill>
            </a:endParaRP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s-CO" sz="2000" dirty="0" smtClean="0">
                <a:solidFill>
                  <a:schemeClr val="accent6">
                    <a:lumMod val="75000"/>
                  </a:schemeClr>
                </a:solidFill>
              </a:rPr>
              <a:t>4 </a:t>
            </a:r>
            <a:r>
              <a:rPr lang="es-CO" sz="2000" dirty="0">
                <a:solidFill>
                  <a:schemeClr val="accent6">
                    <a:lumMod val="75000"/>
                  </a:schemeClr>
                </a:solidFill>
              </a:rPr>
              <a:t>Familias residentes con acta de </a:t>
            </a:r>
            <a:r>
              <a:rPr lang="es-CO" sz="2000" dirty="0" smtClean="0">
                <a:solidFill>
                  <a:schemeClr val="accent6">
                    <a:lumMod val="75000"/>
                  </a:schemeClr>
                </a:solidFill>
              </a:rPr>
              <a:t>evacuación, por identificar Alcaldía Local los demás integrantes de los predios donde no se pudo notificar. </a:t>
            </a:r>
            <a:endParaRPr lang="es-CO" sz="2000" dirty="0">
              <a:solidFill>
                <a:schemeClr val="accent6">
                  <a:lumMod val="75000"/>
                </a:schemeClr>
              </a:solidFill>
            </a:endParaRP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s-CO" sz="2000" dirty="0" smtClean="0">
                <a:solidFill>
                  <a:schemeClr val="accent6">
                    <a:lumMod val="75000"/>
                  </a:schemeClr>
                </a:solidFill>
              </a:rPr>
              <a:t>13 </a:t>
            </a:r>
            <a:r>
              <a:rPr lang="es-CO" sz="2000" dirty="0">
                <a:solidFill>
                  <a:schemeClr val="accent6">
                    <a:lumMod val="75000"/>
                  </a:schemeClr>
                </a:solidFill>
              </a:rPr>
              <a:t>personas identificadas en los predios evaluados.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s-CO" sz="2000" dirty="0">
                <a:solidFill>
                  <a:schemeClr val="accent6">
                    <a:lumMod val="75000"/>
                  </a:schemeClr>
                </a:solidFill>
              </a:rPr>
              <a:t>4</a:t>
            </a:r>
            <a:r>
              <a:rPr lang="es-CO" sz="20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s-CO" sz="2000" dirty="0">
                <a:solidFill>
                  <a:schemeClr val="accent6">
                    <a:lumMod val="75000"/>
                  </a:schemeClr>
                </a:solidFill>
              </a:rPr>
              <a:t>registros de información </a:t>
            </a:r>
            <a:r>
              <a:rPr lang="es-CO" sz="2000" dirty="0" smtClean="0">
                <a:solidFill>
                  <a:schemeClr val="accent6">
                    <a:lumMod val="75000"/>
                  </a:schemeClr>
                </a:solidFill>
              </a:rPr>
              <a:t>Poblacional completos</a:t>
            </a:r>
            <a:endParaRPr lang="es-CO" sz="2000" dirty="0">
              <a:solidFill>
                <a:schemeClr val="accent6">
                  <a:lumMod val="75000"/>
                </a:schemeClr>
              </a:solidFill>
            </a:endParaRP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s-CO" sz="2000" dirty="0">
                <a:solidFill>
                  <a:schemeClr val="accent6">
                    <a:lumMod val="75000"/>
                  </a:schemeClr>
                </a:solidFill>
              </a:rPr>
              <a:t>2</a:t>
            </a:r>
            <a:r>
              <a:rPr lang="es-CO" sz="20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s-CO" sz="2000" dirty="0">
                <a:solidFill>
                  <a:schemeClr val="accent6">
                    <a:lumMod val="75000"/>
                  </a:schemeClr>
                </a:solidFill>
              </a:rPr>
              <a:t>AHCP para 3 evacuaciones efectivas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s-MX" sz="2000" dirty="0" smtClean="0">
                <a:solidFill>
                  <a:schemeClr val="accent6">
                    <a:lumMod val="75000"/>
                  </a:schemeClr>
                </a:solidFill>
              </a:rPr>
              <a:t>1 Bono auxilio funerario SDIS</a:t>
            </a:r>
            <a:r>
              <a:rPr lang="es-MX" sz="2000" dirty="0">
                <a:solidFill>
                  <a:schemeClr val="accent6">
                    <a:lumMod val="75000"/>
                  </a:schemeClr>
                </a:solidFill>
              </a:rPr>
              <a:t>.</a:t>
            </a:r>
            <a:endParaRPr lang="es-CO" sz="2000" dirty="0">
              <a:solidFill>
                <a:schemeClr val="accent6">
                  <a:lumMod val="75000"/>
                </a:schemeClr>
              </a:solidFill>
            </a:endParaRP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endParaRPr lang="es-CO" sz="2000" dirty="0">
              <a:solidFill>
                <a:schemeClr val="accent6">
                  <a:lumMod val="75000"/>
                </a:schemeClr>
              </a:solidFill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es-CO" sz="2000" dirty="0">
              <a:solidFill>
                <a:schemeClr val="accent6">
                  <a:lumMod val="75000"/>
                </a:schemeClr>
              </a:solidFill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es-CO" sz="20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5717" y="1327598"/>
            <a:ext cx="3820566" cy="2549034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0444" y="1346676"/>
            <a:ext cx="3861556" cy="2576382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517"/>
          <a:stretch/>
        </p:blipFill>
        <p:spPr>
          <a:xfrm>
            <a:off x="7296150" y="3936323"/>
            <a:ext cx="4419600" cy="2800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3817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1241659"/>
          </a:xfrm>
          <a:prstGeom prst="rect">
            <a:avLst/>
          </a:prstGeom>
        </p:spPr>
      </p:pic>
      <p:cxnSp>
        <p:nvCxnSpPr>
          <p:cNvPr id="7" name="Conector recto 6"/>
          <p:cNvCxnSpPr/>
          <p:nvPr/>
        </p:nvCxnSpPr>
        <p:spPr>
          <a:xfrm>
            <a:off x="2046" y="1269931"/>
            <a:ext cx="12189954" cy="0"/>
          </a:xfrm>
          <a:prstGeom prst="line">
            <a:avLst/>
          </a:prstGeom>
          <a:ln w="19050">
            <a:solidFill>
              <a:schemeClr val="accent6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ángulo 13"/>
          <p:cNvSpPr/>
          <p:nvPr/>
        </p:nvSpPr>
        <p:spPr>
          <a:xfrm>
            <a:off x="290887" y="112997"/>
            <a:ext cx="178912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6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3.3</a:t>
            </a:r>
            <a:endParaRPr lang="es-ES" sz="6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Imagen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90898"/>
            <a:ext cx="1009702" cy="2467102"/>
          </a:xfrm>
          <a:prstGeom prst="rect">
            <a:avLst/>
          </a:prstGeom>
        </p:spPr>
      </p:pic>
      <p:sp>
        <p:nvSpPr>
          <p:cNvPr id="5" name="Rectángulo 4">
            <a:extLst>
              <a:ext uri="{FF2B5EF4-FFF2-40B4-BE49-F238E27FC236}">
                <a16:creationId xmlns:a16="http://schemas.microsoft.com/office/drawing/2014/main" xmlns="" id="{6E598537-ED4A-4A0D-A454-BBD556592BC4}"/>
              </a:ext>
            </a:extLst>
          </p:cNvPr>
          <p:cNvSpPr/>
          <p:nvPr/>
        </p:nvSpPr>
        <p:spPr>
          <a:xfrm>
            <a:off x="1631374" y="459219"/>
            <a:ext cx="10411081" cy="52322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r>
              <a:rPr lang="es-CO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Estudios de </a:t>
            </a:r>
            <a:r>
              <a:rPr lang="es-CO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casos </a:t>
            </a:r>
            <a:endParaRPr lang="es-CO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ectángulo 15">
            <a:extLst>
              <a:ext uri="{FF2B5EF4-FFF2-40B4-BE49-F238E27FC236}">
                <a16:creationId xmlns:a16="http://schemas.microsoft.com/office/drawing/2014/main" xmlns="" id="{E02C2AF0-3DC5-454D-B2F9-AD9DB3AFBE8A}"/>
              </a:ext>
            </a:extLst>
          </p:cNvPr>
          <p:cNvSpPr/>
          <p:nvPr/>
        </p:nvSpPr>
        <p:spPr>
          <a:xfrm>
            <a:off x="849441" y="1441658"/>
            <a:ext cx="10752009" cy="4524315"/>
          </a:xfrm>
          <a:prstGeom prst="rect">
            <a:avLst/>
          </a:prstGeom>
          <a:solidFill>
            <a:schemeClr val="bg1">
              <a:lumMod val="95000"/>
              <a:alpha val="3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es-CO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Aspectos mejorar</a:t>
            </a:r>
            <a:endParaRPr lang="es-CO" sz="2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endParaRPr lang="es-CO" sz="24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s-CO" sz="2400" dirty="0" smtClean="0">
                <a:solidFill>
                  <a:schemeClr val="accent6">
                    <a:lumMod val="75000"/>
                  </a:schemeClr>
                </a:solidFill>
              </a:rPr>
              <a:t>Disponibilidad de recursos equipos, herramientas, accesorios y personal de las entidades en un primer periodo operacional. (Repuesta tardía después 2 </a:t>
            </a:r>
            <a:r>
              <a:rPr lang="es-CO" sz="2400" dirty="0" err="1" smtClean="0">
                <a:solidFill>
                  <a:schemeClr val="accent6">
                    <a:lumMod val="75000"/>
                  </a:schemeClr>
                </a:solidFill>
              </a:rPr>
              <a:t>hrs</a:t>
            </a:r>
            <a:r>
              <a:rPr lang="es-CO" sz="2400" dirty="0" smtClean="0">
                <a:solidFill>
                  <a:schemeClr val="accent6">
                    <a:lumMod val="75000"/>
                  </a:schemeClr>
                </a:solidFill>
              </a:rPr>
              <a:t>)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s-CO" sz="2400" dirty="0" smtClean="0">
                <a:solidFill>
                  <a:schemeClr val="accent6">
                    <a:lumMod val="75000"/>
                  </a:schemeClr>
                </a:solidFill>
              </a:rPr>
              <a:t>Referentes (contactos) disponibles para activación de algunas entidades.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s-CO" sz="2400" dirty="0" smtClean="0">
                <a:solidFill>
                  <a:schemeClr val="accent6">
                    <a:lumMod val="75000"/>
                  </a:schemeClr>
                </a:solidFill>
              </a:rPr>
              <a:t>Articulación interinstitucional según competencias.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s-CO" sz="2400" dirty="0" smtClean="0">
                <a:solidFill>
                  <a:schemeClr val="accent6">
                    <a:lumMod val="75000"/>
                  </a:schemeClr>
                </a:solidFill>
              </a:rPr>
              <a:t>En los </a:t>
            </a:r>
            <a:r>
              <a:rPr lang="es-CO" sz="2400" dirty="0" err="1" smtClean="0">
                <a:solidFill>
                  <a:schemeClr val="accent6">
                    <a:lumMod val="75000"/>
                  </a:schemeClr>
                </a:solidFill>
              </a:rPr>
              <a:t>FRM</a:t>
            </a:r>
            <a:r>
              <a:rPr lang="es-CO" sz="2400" dirty="0" smtClean="0">
                <a:solidFill>
                  <a:schemeClr val="accent6">
                    <a:lumMod val="75000"/>
                  </a:schemeClr>
                </a:solidFill>
              </a:rPr>
              <a:t>, hay falencia del control urbanístico esta posibilitando la materialización de nuevos procesos y por ende afectación en poblaciones.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s-CO" sz="2400" dirty="0" smtClean="0">
                <a:solidFill>
                  <a:schemeClr val="accent6">
                    <a:lumMod val="75000"/>
                  </a:schemeClr>
                </a:solidFill>
              </a:rPr>
              <a:t>Definición oportuna de las instalaciones de emergencias y disponibilidad de inventarios locales.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s-CO" sz="2400" dirty="0" smtClean="0">
                <a:solidFill>
                  <a:schemeClr val="accent6">
                    <a:lumMod val="75000"/>
                  </a:schemeClr>
                </a:solidFill>
              </a:rPr>
              <a:t>Flujo de información concisa, ágil y realista del primer respondiente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es-CO" sz="24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9864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2"/>
          <a:srcRect b="15044"/>
          <a:stretch/>
        </p:blipFill>
        <p:spPr>
          <a:xfrm>
            <a:off x="-44224" y="-14149"/>
            <a:ext cx="12236224" cy="6855216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4224" y="4390898"/>
            <a:ext cx="1009702" cy="2467102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="" xmlns:a16="http://schemas.microsoft.com/office/drawing/2014/main" id="{1E70CA04-45A6-5343-800A-44CF1ED3BDBA}"/>
              </a:ext>
            </a:extLst>
          </p:cNvPr>
          <p:cNvSpPr txBox="1"/>
          <p:nvPr/>
        </p:nvSpPr>
        <p:spPr>
          <a:xfrm>
            <a:off x="460627" y="535611"/>
            <a:ext cx="11603516" cy="186204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s-CO" sz="11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es-CO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Aprobación del acta anterior</a:t>
            </a:r>
          </a:p>
        </p:txBody>
      </p:sp>
      <p:pic>
        <p:nvPicPr>
          <p:cNvPr id="9" name="Imagen 8">
            <a:extLst>
              <a:ext uri="{FF2B5EF4-FFF2-40B4-BE49-F238E27FC236}">
                <a16:creationId xmlns="" xmlns:a16="http://schemas.microsoft.com/office/drawing/2014/main" id="{A7F68CEE-D5FF-6C43-BE34-3A12113CD4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2039" y="2208184"/>
            <a:ext cx="8531469" cy="83357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4931" y="0"/>
            <a:ext cx="303706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9216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1241659"/>
          </a:xfrm>
          <a:prstGeom prst="rect">
            <a:avLst/>
          </a:prstGeom>
        </p:spPr>
      </p:pic>
      <p:cxnSp>
        <p:nvCxnSpPr>
          <p:cNvPr id="7" name="Conector recto 6"/>
          <p:cNvCxnSpPr/>
          <p:nvPr/>
        </p:nvCxnSpPr>
        <p:spPr>
          <a:xfrm>
            <a:off x="2046" y="1269931"/>
            <a:ext cx="12189954" cy="0"/>
          </a:xfrm>
          <a:prstGeom prst="line">
            <a:avLst/>
          </a:prstGeom>
          <a:ln w="19050">
            <a:solidFill>
              <a:schemeClr val="accent6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ángulo 13"/>
          <p:cNvSpPr/>
          <p:nvPr/>
        </p:nvSpPr>
        <p:spPr>
          <a:xfrm>
            <a:off x="290887" y="112997"/>
            <a:ext cx="178912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6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3.3</a:t>
            </a:r>
            <a:endParaRPr lang="es-ES" sz="6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Imagen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90898"/>
            <a:ext cx="1009702" cy="2467102"/>
          </a:xfrm>
          <a:prstGeom prst="rect">
            <a:avLst/>
          </a:prstGeom>
        </p:spPr>
      </p:pic>
      <p:sp>
        <p:nvSpPr>
          <p:cNvPr id="5" name="Rectángulo 4">
            <a:extLst>
              <a:ext uri="{FF2B5EF4-FFF2-40B4-BE49-F238E27FC236}">
                <a16:creationId xmlns:a16="http://schemas.microsoft.com/office/drawing/2014/main" xmlns="" id="{6E598537-ED4A-4A0D-A454-BBD556592BC4}"/>
              </a:ext>
            </a:extLst>
          </p:cNvPr>
          <p:cNvSpPr/>
          <p:nvPr/>
        </p:nvSpPr>
        <p:spPr>
          <a:xfrm>
            <a:off x="1631374" y="459219"/>
            <a:ext cx="10411081" cy="52322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r>
              <a:rPr lang="es-CO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Estudios de </a:t>
            </a:r>
            <a:r>
              <a:rPr lang="es-CO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casos </a:t>
            </a:r>
            <a:endParaRPr lang="es-CO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ectángulo 15">
            <a:extLst>
              <a:ext uri="{FF2B5EF4-FFF2-40B4-BE49-F238E27FC236}">
                <a16:creationId xmlns:a16="http://schemas.microsoft.com/office/drawing/2014/main" xmlns="" id="{E02C2AF0-3DC5-454D-B2F9-AD9DB3AFBE8A}"/>
              </a:ext>
            </a:extLst>
          </p:cNvPr>
          <p:cNvSpPr/>
          <p:nvPr/>
        </p:nvSpPr>
        <p:spPr>
          <a:xfrm>
            <a:off x="660756" y="1432118"/>
            <a:ext cx="4216950" cy="2739211"/>
          </a:xfrm>
          <a:prstGeom prst="rect">
            <a:avLst/>
          </a:prstGeom>
          <a:solidFill>
            <a:schemeClr val="bg1">
              <a:lumMod val="95000"/>
              <a:alpha val="3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es-CO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Recomendaciones generales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endParaRPr lang="es-CO" sz="24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s-CO" sz="2000" dirty="0" smtClean="0">
                <a:solidFill>
                  <a:schemeClr val="accent6">
                    <a:lumMod val="75000"/>
                  </a:schemeClr>
                </a:solidFill>
              </a:rPr>
              <a:t>Compromiso institucional al seguimiento a los puntos estratégicos de respuesta definido en Plan Contingencia y sitios recurrentes.</a:t>
            </a:r>
          </a:p>
          <a:p>
            <a:pPr algn="just"/>
            <a:endParaRPr lang="es-CO" sz="24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37363" y="1661227"/>
            <a:ext cx="6893379" cy="4160856"/>
          </a:xfrm>
          <a:prstGeom prst="rect">
            <a:avLst/>
          </a:prstGeom>
        </p:spPr>
      </p:pic>
      <p:sp>
        <p:nvSpPr>
          <p:cNvPr id="4" name="Rectángulo 3"/>
          <p:cNvSpPr/>
          <p:nvPr/>
        </p:nvSpPr>
        <p:spPr>
          <a:xfrm>
            <a:off x="660756" y="5822083"/>
            <a:ext cx="1099421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s-CO" sz="2000" dirty="0">
                <a:solidFill>
                  <a:schemeClr val="accent6">
                    <a:lumMod val="75000"/>
                  </a:schemeClr>
                </a:solidFill>
              </a:rPr>
              <a:t>Recomendación. Implementación de PGR (según el decreto 2157/2017) en obras asociadas a servicios públicos (Redundancia o contingencia).</a:t>
            </a:r>
          </a:p>
        </p:txBody>
      </p:sp>
    </p:spTree>
    <p:extLst>
      <p:ext uri="{BB962C8B-B14F-4D97-AF65-F5344CB8AC3E}">
        <p14:creationId xmlns:p14="http://schemas.microsoft.com/office/powerpoint/2010/main" val="2408469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C:\Users\IDIGER\Downloads\WhatsApp Image 2020-11-30 at 15.42.31.jpe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Rectángulo 5"/>
          <p:cNvSpPr/>
          <p:nvPr/>
        </p:nvSpPr>
        <p:spPr>
          <a:xfrm>
            <a:off x="5231568" y="4279875"/>
            <a:ext cx="11562413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O" sz="115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4. </a:t>
            </a:r>
            <a:endParaRPr lang="es-CO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5305" y="6546271"/>
            <a:ext cx="8114249" cy="47465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3545305" y="6011303"/>
            <a:ext cx="8114249" cy="47465"/>
          </a:xfrm>
          <a:prstGeom prst="rect">
            <a:avLst/>
          </a:prstGeom>
        </p:spPr>
      </p:pic>
      <p:sp>
        <p:nvSpPr>
          <p:cNvPr id="3" name="Rectángulo 2"/>
          <p:cNvSpPr/>
          <p:nvPr/>
        </p:nvSpPr>
        <p:spPr>
          <a:xfrm>
            <a:off x="3567606" y="6108675"/>
            <a:ext cx="80696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CO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Plan Actividades Decembrinas e Inicio del año Nuevo.</a:t>
            </a:r>
          </a:p>
        </p:txBody>
      </p:sp>
    </p:spTree>
    <p:extLst>
      <p:ext uri="{BB962C8B-B14F-4D97-AF65-F5344CB8AC3E}">
        <p14:creationId xmlns:p14="http://schemas.microsoft.com/office/powerpoint/2010/main" val="3119652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n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71245" y="-28658"/>
            <a:ext cx="7912507" cy="1625230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699" y="-9625"/>
            <a:ext cx="4371411" cy="6873888"/>
          </a:xfrm>
          <a:prstGeom prst="rect">
            <a:avLst/>
          </a:prstGeom>
        </p:spPr>
      </p:pic>
      <p:cxnSp>
        <p:nvCxnSpPr>
          <p:cNvPr id="5" name="Conector recto 4"/>
          <p:cNvCxnSpPr/>
          <p:nvPr/>
        </p:nvCxnSpPr>
        <p:spPr>
          <a:xfrm flipV="1">
            <a:off x="4437291" y="1615704"/>
            <a:ext cx="7757917" cy="8818"/>
          </a:xfrm>
          <a:prstGeom prst="line">
            <a:avLst/>
          </a:prstGeom>
          <a:ln w="19050">
            <a:solidFill>
              <a:schemeClr val="accent6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CuadroTexto 5"/>
          <p:cNvSpPr txBox="1"/>
          <p:nvPr/>
        </p:nvSpPr>
        <p:spPr>
          <a:xfrm>
            <a:off x="5441346" y="322292"/>
            <a:ext cx="43396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5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CONTENIDO</a:t>
            </a:r>
            <a:endParaRPr lang="en-US" sz="5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ángulo 88">
            <a:extLst>
              <a:ext uri="{FF2B5EF4-FFF2-40B4-BE49-F238E27FC236}">
                <a16:creationId xmlns:a16="http://schemas.microsoft.com/office/drawing/2014/main" xmlns="" id="{5622E246-5E68-6841-B7F7-6BE870FD3E38}"/>
              </a:ext>
            </a:extLst>
          </p:cNvPr>
          <p:cNvSpPr>
            <a:spLocks noChangeArrowheads="1"/>
          </p:cNvSpPr>
          <p:nvPr/>
        </p:nvSpPr>
        <p:spPr bwMode="auto">
          <a:xfrm rot="16200000" flipV="1">
            <a:off x="953437" y="3408152"/>
            <a:ext cx="6898323" cy="62968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endParaRPr lang="es-CO" altLang="es-CO" sz="2000" b="1" dirty="0">
              <a:solidFill>
                <a:prstClr val="white"/>
              </a:solidFill>
              <a:latin typeface="Century Gothic" pitchFamily="34" charset="0"/>
              <a:ea typeface="Arial" charset="0"/>
              <a:cs typeface="Arial" charset="0"/>
            </a:endParaRPr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390898"/>
            <a:ext cx="1009702" cy="2467102"/>
          </a:xfrm>
          <a:prstGeom prst="rect">
            <a:avLst/>
          </a:prstGeom>
        </p:spPr>
      </p:pic>
      <p:sp>
        <p:nvSpPr>
          <p:cNvPr id="10" name="CuadroTexto 9"/>
          <p:cNvSpPr txBox="1"/>
          <p:nvPr/>
        </p:nvSpPr>
        <p:spPr>
          <a:xfrm>
            <a:off x="4857263" y="2177351"/>
            <a:ext cx="6903308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Aft>
                <a:spcPts val="600"/>
              </a:spcAft>
              <a:buFontTx/>
              <a:buAutoNum type="arabicPeriod"/>
            </a:pPr>
            <a:r>
              <a:rPr lang="es-CO" sz="2000" b="1" dirty="0" smtClean="0">
                <a:solidFill>
                  <a:schemeClr val="accent6">
                    <a:lumMod val="75000"/>
                  </a:schemeClr>
                </a:solidFill>
              </a:rPr>
              <a:t>Cronograma de Actividades.</a:t>
            </a:r>
          </a:p>
          <a:p>
            <a:pPr marL="457200" indent="-457200">
              <a:spcAft>
                <a:spcPts val="600"/>
              </a:spcAft>
              <a:buFontTx/>
              <a:buAutoNum type="arabicPeriod"/>
            </a:pPr>
            <a:r>
              <a:rPr lang="es-CO" sz="2000" b="1" dirty="0" smtClean="0">
                <a:solidFill>
                  <a:schemeClr val="accent6">
                    <a:lumMod val="75000"/>
                  </a:schemeClr>
                </a:solidFill>
              </a:rPr>
              <a:t>Aglomeraciones Navidad.</a:t>
            </a:r>
            <a:endParaRPr lang="es-CO" sz="2000" dirty="0">
              <a:solidFill>
                <a:schemeClr val="accent6">
                  <a:lumMod val="75000"/>
                </a:schemeClr>
              </a:solidFill>
            </a:endParaRPr>
          </a:p>
          <a:p>
            <a:pPr marL="457200" indent="-457200">
              <a:spcAft>
                <a:spcPts val="600"/>
              </a:spcAft>
              <a:buAutoNum type="arabicPeriod"/>
            </a:pPr>
            <a:r>
              <a:rPr lang="es-CO" sz="2000" b="1" dirty="0" smtClean="0">
                <a:solidFill>
                  <a:schemeClr val="accent6">
                    <a:lumMod val="75000"/>
                  </a:schemeClr>
                </a:solidFill>
              </a:rPr>
              <a:t>Ruta de Iluminación.</a:t>
            </a:r>
          </a:p>
          <a:p>
            <a:pPr marL="457200" indent="-457200">
              <a:spcAft>
                <a:spcPts val="600"/>
              </a:spcAft>
              <a:buAutoNum type="arabicPeriod"/>
            </a:pPr>
            <a:r>
              <a:rPr lang="es-CO" sz="2000" b="1" dirty="0" smtClean="0">
                <a:solidFill>
                  <a:schemeClr val="accent6">
                    <a:lumMod val="75000"/>
                  </a:schemeClr>
                </a:solidFill>
              </a:rPr>
              <a:t>Eventos Conexos.</a:t>
            </a:r>
          </a:p>
          <a:p>
            <a:pPr marL="457200" indent="-457200">
              <a:spcAft>
                <a:spcPts val="600"/>
              </a:spcAft>
              <a:buAutoNum type="arabicPeriod"/>
            </a:pPr>
            <a:r>
              <a:rPr lang="es-CO" sz="2000" b="1" dirty="0" smtClean="0">
                <a:solidFill>
                  <a:schemeClr val="accent6">
                    <a:lumMod val="75000"/>
                  </a:schemeClr>
                </a:solidFill>
              </a:rPr>
              <a:t>Gestión de Transito.</a:t>
            </a:r>
          </a:p>
          <a:p>
            <a:pPr marL="457200" indent="-457200">
              <a:spcAft>
                <a:spcPts val="600"/>
              </a:spcAft>
              <a:buAutoNum type="arabicPeriod"/>
            </a:pPr>
            <a:r>
              <a:rPr lang="es-CO" sz="2000" b="1" dirty="0" smtClean="0">
                <a:solidFill>
                  <a:schemeClr val="accent6">
                    <a:lumMod val="75000"/>
                  </a:schemeClr>
                </a:solidFill>
              </a:rPr>
              <a:t>Puntos de Controles de </a:t>
            </a:r>
            <a:r>
              <a:rPr lang="es-CO" sz="2000" b="1" dirty="0">
                <a:solidFill>
                  <a:schemeClr val="accent6">
                    <a:lumMod val="75000"/>
                  </a:schemeClr>
                </a:solidFill>
              </a:rPr>
              <a:t>S</a:t>
            </a:r>
            <a:r>
              <a:rPr lang="es-CO" sz="2000" b="1" dirty="0" smtClean="0">
                <a:solidFill>
                  <a:schemeClr val="accent6">
                    <a:lumMod val="75000"/>
                  </a:schemeClr>
                </a:solidFill>
              </a:rPr>
              <a:t>eguridad Vial .</a:t>
            </a:r>
          </a:p>
          <a:p>
            <a:pPr marL="457200" indent="-457200">
              <a:spcAft>
                <a:spcPts val="600"/>
              </a:spcAft>
              <a:buAutoNum type="arabicPeriod"/>
            </a:pPr>
            <a:r>
              <a:rPr lang="es-CO" sz="2000" b="1" dirty="0" smtClean="0">
                <a:solidFill>
                  <a:schemeClr val="accent6">
                    <a:lumMod val="75000"/>
                  </a:schemeClr>
                </a:solidFill>
              </a:rPr>
              <a:t>Espacio Público.</a:t>
            </a:r>
          </a:p>
          <a:p>
            <a:pPr marL="457200" indent="-457200">
              <a:spcAft>
                <a:spcPts val="600"/>
              </a:spcAft>
              <a:buAutoNum type="arabicPeriod"/>
            </a:pPr>
            <a:r>
              <a:rPr lang="es-CO" sz="2000" b="1" dirty="0" smtClean="0">
                <a:solidFill>
                  <a:schemeClr val="accent6">
                    <a:lumMod val="75000"/>
                  </a:schemeClr>
                </a:solidFill>
              </a:rPr>
              <a:t>Preparación y Alistamiento.</a:t>
            </a:r>
          </a:p>
          <a:p>
            <a:pPr marL="457200" indent="-457200">
              <a:spcAft>
                <a:spcPts val="600"/>
              </a:spcAft>
              <a:buAutoNum type="arabicPeriod"/>
            </a:pPr>
            <a:r>
              <a:rPr lang="es-CO" sz="2000" b="1" dirty="0" smtClean="0">
                <a:solidFill>
                  <a:schemeClr val="accent6">
                    <a:lumMod val="75000"/>
                  </a:schemeClr>
                </a:solidFill>
              </a:rPr>
              <a:t>Centro de Operaciones de </a:t>
            </a:r>
            <a:r>
              <a:rPr lang="es-CO" sz="2000" b="1" dirty="0">
                <a:solidFill>
                  <a:schemeClr val="accent6">
                    <a:lumMod val="75000"/>
                  </a:schemeClr>
                </a:solidFill>
              </a:rPr>
              <a:t>E</a:t>
            </a:r>
            <a:r>
              <a:rPr lang="es-CO" sz="2000" b="1" dirty="0" smtClean="0">
                <a:solidFill>
                  <a:schemeClr val="accent6">
                    <a:lumMod val="75000"/>
                  </a:schemeClr>
                </a:solidFill>
              </a:rPr>
              <a:t>mergencias COE.</a:t>
            </a:r>
          </a:p>
        </p:txBody>
      </p:sp>
    </p:spTree>
    <p:extLst>
      <p:ext uri="{BB962C8B-B14F-4D97-AF65-F5344CB8AC3E}">
        <p14:creationId xmlns:p14="http://schemas.microsoft.com/office/powerpoint/2010/main" val="3431336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/>
        </p:nvSpPr>
        <p:spPr>
          <a:xfrm>
            <a:off x="1524001" y="235125"/>
            <a:ext cx="751114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3200" dirty="0">
                <a:solidFill>
                  <a:schemeClr val="bg1"/>
                </a:solidFill>
              </a:rPr>
              <a:t>1. Calendario general</a:t>
            </a:r>
            <a:endParaRPr lang="es-CO" sz="3200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8658"/>
            <a:ext cx="12183752" cy="1231816"/>
          </a:xfrm>
          <a:prstGeom prst="rect">
            <a:avLst/>
          </a:prstGeom>
        </p:spPr>
      </p:pic>
      <p:sp>
        <p:nvSpPr>
          <p:cNvPr id="2" name="Rectángulo 1"/>
          <p:cNvSpPr/>
          <p:nvPr/>
        </p:nvSpPr>
        <p:spPr>
          <a:xfrm>
            <a:off x="4796589" y="338273"/>
            <a:ext cx="738716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3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CRONOGRAMA DE ACTIVIDADES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4"/>
          <a:srcRect b="35944"/>
          <a:stretch/>
        </p:blipFill>
        <p:spPr>
          <a:xfrm>
            <a:off x="673769" y="1354433"/>
            <a:ext cx="10090484" cy="3037263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5"/>
          <a:srcRect t="7710" b="56894"/>
          <a:stretch/>
        </p:blipFill>
        <p:spPr>
          <a:xfrm>
            <a:off x="696829" y="4391699"/>
            <a:ext cx="10067424" cy="166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377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/>
        </p:nvSpPr>
        <p:spPr>
          <a:xfrm>
            <a:off x="1524001" y="235125"/>
            <a:ext cx="751114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3200" dirty="0">
                <a:solidFill>
                  <a:schemeClr val="bg1"/>
                </a:solidFill>
              </a:rPr>
              <a:t>1. Calendario general</a:t>
            </a:r>
            <a:endParaRPr lang="es-CO" sz="3200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-28658"/>
            <a:ext cx="12183752" cy="1231816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9812" y="1306306"/>
            <a:ext cx="10087726" cy="4693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288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/>
        </p:nvSpPr>
        <p:spPr>
          <a:xfrm>
            <a:off x="1524001" y="235125"/>
            <a:ext cx="751114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3200" dirty="0">
                <a:solidFill>
                  <a:schemeClr val="bg1"/>
                </a:solidFill>
              </a:rPr>
              <a:t>1. Calendario general</a:t>
            </a:r>
            <a:endParaRPr lang="es-CO" sz="3200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987" y="1979"/>
            <a:ext cx="12183752" cy="1231816"/>
          </a:xfrm>
          <a:prstGeom prst="rect">
            <a:avLst/>
          </a:prstGeom>
        </p:spPr>
      </p:pic>
      <p:sp>
        <p:nvSpPr>
          <p:cNvPr id="2" name="Rectángulo 1"/>
          <p:cNvSpPr/>
          <p:nvPr/>
        </p:nvSpPr>
        <p:spPr>
          <a:xfrm>
            <a:off x="4636169" y="338273"/>
            <a:ext cx="74435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s-CO" sz="3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AGLOMERACIONES NAVIDAD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6201877" y="1543152"/>
            <a:ext cx="359268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000" b="1" dirty="0" smtClean="0">
                <a:solidFill>
                  <a:schemeClr val="accent6"/>
                </a:solidFill>
              </a:rPr>
              <a:t>Ruta de la </a:t>
            </a:r>
          </a:p>
          <a:p>
            <a:r>
              <a:rPr lang="es-ES" sz="3000" b="1" dirty="0" smtClean="0">
                <a:solidFill>
                  <a:schemeClr val="accent6"/>
                </a:solidFill>
              </a:rPr>
              <a:t>iluminación</a:t>
            </a:r>
            <a:endParaRPr lang="es-ES" sz="3000" b="1" dirty="0">
              <a:solidFill>
                <a:schemeClr val="accent6"/>
              </a:solidFill>
            </a:endParaRPr>
          </a:p>
        </p:txBody>
      </p:sp>
      <p:sp>
        <p:nvSpPr>
          <p:cNvPr id="7" name="CuadroTexto 6"/>
          <p:cNvSpPr txBox="1"/>
          <p:nvPr/>
        </p:nvSpPr>
        <p:spPr>
          <a:xfrm>
            <a:off x="5752424" y="3598724"/>
            <a:ext cx="378287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000" b="1" dirty="0" smtClean="0">
                <a:solidFill>
                  <a:schemeClr val="accent6"/>
                </a:solidFill>
              </a:rPr>
              <a:t>Eventos Virtuales</a:t>
            </a:r>
            <a:endParaRPr lang="es-ES" sz="3000" b="1" dirty="0">
              <a:solidFill>
                <a:schemeClr val="accent6"/>
              </a:solidFill>
            </a:endParaRPr>
          </a:p>
        </p:txBody>
      </p:sp>
      <p:sp>
        <p:nvSpPr>
          <p:cNvPr id="8" name="CuadroTexto 7"/>
          <p:cNvSpPr txBox="1"/>
          <p:nvPr/>
        </p:nvSpPr>
        <p:spPr>
          <a:xfrm>
            <a:off x="5689885" y="4796949"/>
            <a:ext cx="350058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000" b="1" dirty="0" smtClean="0">
                <a:solidFill>
                  <a:schemeClr val="accent6"/>
                </a:solidFill>
              </a:rPr>
              <a:t>Otros eventos </a:t>
            </a:r>
          </a:p>
        </p:txBody>
      </p:sp>
      <p:sp>
        <p:nvSpPr>
          <p:cNvPr id="9" name="CuadroTexto 8"/>
          <p:cNvSpPr txBox="1"/>
          <p:nvPr/>
        </p:nvSpPr>
        <p:spPr>
          <a:xfrm>
            <a:off x="6241782" y="5504758"/>
            <a:ext cx="3733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b="1" dirty="0" err="1" smtClean="0">
                <a:solidFill>
                  <a:schemeClr val="accent6"/>
                </a:solidFill>
              </a:rPr>
              <a:t>Ciclovía</a:t>
            </a:r>
            <a:r>
              <a:rPr lang="es-ES" b="1" dirty="0" smtClean="0">
                <a:solidFill>
                  <a:schemeClr val="accent6"/>
                </a:solidFill>
              </a:rPr>
              <a:t> nocturna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b="1" dirty="0" smtClean="0">
                <a:solidFill>
                  <a:schemeClr val="accent6"/>
                </a:solidFill>
              </a:rPr>
              <a:t>Operativos de pólvora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b="1" dirty="0" smtClean="0">
                <a:solidFill>
                  <a:schemeClr val="accent6"/>
                </a:solidFill>
              </a:rPr>
              <a:t>Bogotá a Cielo Abierto</a:t>
            </a:r>
          </a:p>
          <a:p>
            <a:endParaRPr lang="es-ES" b="1" dirty="0">
              <a:solidFill>
                <a:schemeClr val="accent6"/>
              </a:solidFill>
            </a:endParaRPr>
          </a:p>
        </p:txBody>
      </p:sp>
      <p:sp>
        <p:nvSpPr>
          <p:cNvPr id="10" name="Forma libre 9"/>
          <p:cNvSpPr/>
          <p:nvPr/>
        </p:nvSpPr>
        <p:spPr>
          <a:xfrm>
            <a:off x="874294" y="2018288"/>
            <a:ext cx="3447719" cy="1827862"/>
          </a:xfrm>
          <a:custGeom>
            <a:avLst/>
            <a:gdLst>
              <a:gd name="connsiteX0" fmla="*/ 0 w 2486441"/>
              <a:gd name="connsiteY0" fmla="*/ 2415784 h 2674289"/>
              <a:gd name="connsiteX1" fmla="*/ 1714500 w 2486441"/>
              <a:gd name="connsiteY1" fmla="*/ 2530084 h 2674289"/>
              <a:gd name="connsiteX2" fmla="*/ 1600200 w 2486441"/>
              <a:gd name="connsiteY2" fmla="*/ 682234 h 2674289"/>
              <a:gd name="connsiteX3" fmla="*/ 2362200 w 2486441"/>
              <a:gd name="connsiteY3" fmla="*/ 72634 h 2674289"/>
              <a:gd name="connsiteX4" fmla="*/ 2476500 w 2486441"/>
              <a:gd name="connsiteY4" fmla="*/ 34534 h 26742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86441" h="2674289">
                <a:moveTo>
                  <a:pt x="0" y="2415784"/>
                </a:moveTo>
                <a:cubicBezTo>
                  <a:pt x="723900" y="2617396"/>
                  <a:pt x="1447800" y="2819009"/>
                  <a:pt x="1714500" y="2530084"/>
                </a:cubicBezTo>
                <a:cubicBezTo>
                  <a:pt x="1981200" y="2241159"/>
                  <a:pt x="1492250" y="1091809"/>
                  <a:pt x="1600200" y="682234"/>
                </a:cubicBezTo>
                <a:cubicBezTo>
                  <a:pt x="1708150" y="272659"/>
                  <a:pt x="2216150" y="180584"/>
                  <a:pt x="2362200" y="72634"/>
                </a:cubicBezTo>
                <a:cubicBezTo>
                  <a:pt x="2508250" y="-35316"/>
                  <a:pt x="2492375" y="-391"/>
                  <a:pt x="2476500" y="34534"/>
                </a:cubicBezTo>
              </a:path>
            </a:pathLst>
          </a:custGeom>
          <a:noFill/>
          <a:ln w="571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" name="Forma libre 10"/>
          <p:cNvSpPr/>
          <p:nvPr/>
        </p:nvSpPr>
        <p:spPr>
          <a:xfrm flipV="1">
            <a:off x="938462" y="3883018"/>
            <a:ext cx="3567581" cy="1827862"/>
          </a:xfrm>
          <a:custGeom>
            <a:avLst/>
            <a:gdLst>
              <a:gd name="connsiteX0" fmla="*/ 0 w 2486441"/>
              <a:gd name="connsiteY0" fmla="*/ 2415784 h 2674289"/>
              <a:gd name="connsiteX1" fmla="*/ 1714500 w 2486441"/>
              <a:gd name="connsiteY1" fmla="*/ 2530084 h 2674289"/>
              <a:gd name="connsiteX2" fmla="*/ 1600200 w 2486441"/>
              <a:gd name="connsiteY2" fmla="*/ 682234 h 2674289"/>
              <a:gd name="connsiteX3" fmla="*/ 2362200 w 2486441"/>
              <a:gd name="connsiteY3" fmla="*/ 72634 h 2674289"/>
              <a:gd name="connsiteX4" fmla="*/ 2476500 w 2486441"/>
              <a:gd name="connsiteY4" fmla="*/ 34534 h 26742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86441" h="2674289">
                <a:moveTo>
                  <a:pt x="0" y="2415784"/>
                </a:moveTo>
                <a:cubicBezTo>
                  <a:pt x="723900" y="2617396"/>
                  <a:pt x="1447800" y="2819009"/>
                  <a:pt x="1714500" y="2530084"/>
                </a:cubicBezTo>
                <a:cubicBezTo>
                  <a:pt x="1981200" y="2241159"/>
                  <a:pt x="1492250" y="1091809"/>
                  <a:pt x="1600200" y="682234"/>
                </a:cubicBezTo>
                <a:cubicBezTo>
                  <a:pt x="1708150" y="272659"/>
                  <a:pt x="2216150" y="180584"/>
                  <a:pt x="2362200" y="72634"/>
                </a:cubicBezTo>
                <a:cubicBezTo>
                  <a:pt x="2508250" y="-35316"/>
                  <a:pt x="2492375" y="-391"/>
                  <a:pt x="2476500" y="34534"/>
                </a:cubicBezTo>
              </a:path>
            </a:pathLst>
          </a:custGeom>
          <a:noFill/>
          <a:ln w="571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2" name="Imagen 11"/>
          <p:cNvPicPr>
            <a:picLocks noChangeAspect="1"/>
          </p:cNvPicPr>
          <p:nvPr/>
        </p:nvPicPr>
        <p:blipFill rotWithShape="1">
          <a:blip r:embed="rId4"/>
          <a:srcRect l="3173" t="-1" r="28557" b="-709"/>
          <a:stretch/>
        </p:blipFill>
        <p:spPr>
          <a:xfrm>
            <a:off x="4123825" y="1266641"/>
            <a:ext cx="1775169" cy="1690876"/>
          </a:xfrm>
          <a:prstGeom prst="ellipse">
            <a:avLst/>
          </a:prstGeom>
        </p:spPr>
      </p:pic>
      <p:cxnSp>
        <p:nvCxnSpPr>
          <p:cNvPr id="13" name="Conector recto 12"/>
          <p:cNvCxnSpPr/>
          <p:nvPr/>
        </p:nvCxnSpPr>
        <p:spPr>
          <a:xfrm flipV="1">
            <a:off x="2639930" y="3846150"/>
            <a:ext cx="2552700" cy="36868"/>
          </a:xfrm>
          <a:prstGeom prst="line">
            <a:avLst/>
          </a:prstGeom>
          <a:ln w="762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Imagen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7804" y="2684630"/>
            <a:ext cx="2470343" cy="232304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9" name="Imagen 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81958" y="3138699"/>
            <a:ext cx="1769485" cy="168778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0" name="Imagen 1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61146" y="5007670"/>
            <a:ext cx="1766031" cy="173649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21" name="Rectángulo redondeado 20"/>
          <p:cNvSpPr/>
          <p:nvPr/>
        </p:nvSpPr>
        <p:spPr>
          <a:xfrm>
            <a:off x="9035299" y="5605688"/>
            <a:ext cx="3024187" cy="1056370"/>
          </a:xfrm>
          <a:prstGeom prst="round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CO" dirty="0"/>
          </a:p>
        </p:txBody>
      </p:sp>
      <p:sp>
        <p:nvSpPr>
          <p:cNvPr id="22" name="Rectángulo redondeado 21"/>
          <p:cNvSpPr/>
          <p:nvPr/>
        </p:nvSpPr>
        <p:spPr>
          <a:xfrm>
            <a:off x="9027361" y="1385888"/>
            <a:ext cx="3024188" cy="603250"/>
          </a:xfrm>
          <a:prstGeom prst="round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CO" dirty="0"/>
          </a:p>
        </p:txBody>
      </p:sp>
      <p:sp>
        <p:nvSpPr>
          <p:cNvPr id="23" name="Rectángulo redondeado 22"/>
          <p:cNvSpPr/>
          <p:nvPr/>
        </p:nvSpPr>
        <p:spPr>
          <a:xfrm>
            <a:off x="9027361" y="2825750"/>
            <a:ext cx="3024188" cy="603250"/>
          </a:xfrm>
          <a:prstGeom prst="round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CO" dirty="0"/>
          </a:p>
        </p:txBody>
      </p:sp>
      <p:sp>
        <p:nvSpPr>
          <p:cNvPr id="24" name="CuadroTexto 5"/>
          <p:cNvSpPr txBox="1">
            <a:spLocks noChangeArrowheads="1"/>
          </p:cNvSpPr>
          <p:nvPr/>
        </p:nvSpPr>
        <p:spPr bwMode="auto">
          <a:xfrm>
            <a:off x="9538536" y="1384719"/>
            <a:ext cx="250983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r>
              <a:rPr lang="es-CO" altLang="es-CO" dirty="0" smtClean="0"/>
              <a:t>102 </a:t>
            </a:r>
            <a:r>
              <a:rPr lang="es-CO" altLang="es-CO" dirty="0"/>
              <a:t>eventos </a:t>
            </a:r>
            <a:r>
              <a:rPr lang="es-CO" altLang="es-CO" dirty="0" smtClean="0"/>
              <a:t>de media complejidad</a:t>
            </a:r>
            <a:endParaRPr lang="es-CO" altLang="es-CO" dirty="0"/>
          </a:p>
        </p:txBody>
      </p:sp>
      <p:sp>
        <p:nvSpPr>
          <p:cNvPr id="25" name="Rectángulo redondeado 24"/>
          <p:cNvSpPr/>
          <p:nvPr/>
        </p:nvSpPr>
        <p:spPr>
          <a:xfrm>
            <a:off x="9024186" y="2117725"/>
            <a:ext cx="3024188" cy="601663"/>
          </a:xfrm>
          <a:prstGeom prst="round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CO" dirty="0"/>
          </a:p>
        </p:txBody>
      </p:sp>
      <p:sp>
        <p:nvSpPr>
          <p:cNvPr id="26" name="CuadroTexto 9"/>
          <p:cNvSpPr txBox="1">
            <a:spLocks noChangeArrowheads="1"/>
          </p:cNvSpPr>
          <p:nvPr/>
        </p:nvSpPr>
        <p:spPr bwMode="auto">
          <a:xfrm>
            <a:off x="9509961" y="2206625"/>
            <a:ext cx="31210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r>
              <a:rPr lang="es-CO" altLang="es-CO" dirty="0" smtClean="0"/>
              <a:t>547 eventos de baja</a:t>
            </a:r>
            <a:endParaRPr lang="es-CO" altLang="es-CO" dirty="0"/>
          </a:p>
        </p:txBody>
      </p:sp>
      <p:sp>
        <p:nvSpPr>
          <p:cNvPr id="27" name="CuadroTexto 11"/>
          <p:cNvSpPr txBox="1">
            <a:spLocks noChangeArrowheads="1"/>
          </p:cNvSpPr>
          <p:nvPr/>
        </p:nvSpPr>
        <p:spPr bwMode="auto">
          <a:xfrm>
            <a:off x="9509961" y="2913063"/>
            <a:ext cx="31210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r>
              <a:rPr lang="es-CO" altLang="es-CO" dirty="0" smtClean="0"/>
              <a:t>45 </a:t>
            </a:r>
            <a:r>
              <a:rPr lang="es-CO" altLang="es-CO" dirty="0"/>
              <a:t>eventos </a:t>
            </a:r>
            <a:r>
              <a:rPr lang="es-CO" altLang="es-CO" dirty="0" smtClean="0"/>
              <a:t>de virtuales</a:t>
            </a:r>
            <a:endParaRPr lang="es-CO" altLang="es-CO" dirty="0"/>
          </a:p>
        </p:txBody>
      </p:sp>
      <p:pic>
        <p:nvPicPr>
          <p:cNvPr id="28" name="Imagen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2949" y="1500188"/>
            <a:ext cx="231775" cy="293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Imagen 1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06761" y="2238375"/>
            <a:ext cx="200025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Imagen 1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6599" y="2935288"/>
            <a:ext cx="261937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Rectángulo redondeado 30"/>
          <p:cNvSpPr/>
          <p:nvPr/>
        </p:nvSpPr>
        <p:spPr>
          <a:xfrm>
            <a:off x="9035299" y="3641725"/>
            <a:ext cx="3024187" cy="1782535"/>
          </a:xfrm>
          <a:prstGeom prst="round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CO" dirty="0"/>
          </a:p>
        </p:txBody>
      </p:sp>
      <p:sp>
        <p:nvSpPr>
          <p:cNvPr id="32" name="Rectángulo 14"/>
          <p:cNvSpPr>
            <a:spLocks noChangeArrowheads="1"/>
          </p:cNvSpPr>
          <p:nvPr/>
        </p:nvSpPr>
        <p:spPr bwMode="auto">
          <a:xfrm>
            <a:off x="9131342" y="4778148"/>
            <a:ext cx="28321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r>
              <a:rPr lang="es-CO" altLang="es-CO" dirty="0" smtClean="0"/>
              <a:t>1095 </a:t>
            </a:r>
            <a:r>
              <a:rPr lang="es-CO" altLang="es-CO" dirty="0"/>
              <a:t>eventos Navidad </a:t>
            </a:r>
            <a:r>
              <a:rPr lang="es-CO" altLang="es-CO" dirty="0" smtClean="0"/>
              <a:t>Bogotá Brilla</a:t>
            </a:r>
            <a:endParaRPr lang="es-CO" altLang="es-CO" dirty="0"/>
          </a:p>
        </p:txBody>
      </p:sp>
      <p:sp>
        <p:nvSpPr>
          <p:cNvPr id="33" name="CuadroTexto 15"/>
          <p:cNvSpPr txBox="1">
            <a:spLocks noChangeArrowheads="1"/>
          </p:cNvSpPr>
          <p:nvPr/>
        </p:nvSpPr>
        <p:spPr bwMode="auto">
          <a:xfrm>
            <a:off x="9190468" y="5784622"/>
            <a:ext cx="300153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s-CO" altLang="es-CO" dirty="0" smtClean="0"/>
              <a:t>Ciudadanos beneficiados: </a:t>
            </a:r>
          </a:p>
          <a:p>
            <a:pPr algn="ctr"/>
            <a:r>
              <a:rPr lang="es-CO" altLang="es-CO" dirty="0" smtClean="0"/>
              <a:t>2.500.00 </a:t>
            </a:r>
            <a:endParaRPr lang="es-CO" altLang="es-CO" dirty="0"/>
          </a:p>
        </p:txBody>
      </p:sp>
      <p:pic>
        <p:nvPicPr>
          <p:cNvPr id="35" name="Imagen 3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30063" y="3733421"/>
            <a:ext cx="1121013" cy="106352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1005307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/>
        </p:nvSpPr>
        <p:spPr>
          <a:xfrm>
            <a:off x="1524001" y="235125"/>
            <a:ext cx="751114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3200" dirty="0">
                <a:solidFill>
                  <a:schemeClr val="bg1"/>
                </a:solidFill>
              </a:rPr>
              <a:t>1. Calendario general</a:t>
            </a:r>
            <a:endParaRPr lang="es-CO" sz="3200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-28658"/>
            <a:ext cx="12183752" cy="1231816"/>
          </a:xfrm>
          <a:prstGeom prst="rect">
            <a:avLst/>
          </a:prstGeom>
        </p:spPr>
      </p:pic>
      <p:sp>
        <p:nvSpPr>
          <p:cNvPr id="2" name="Rectángulo 1"/>
          <p:cNvSpPr/>
          <p:nvPr/>
        </p:nvSpPr>
        <p:spPr>
          <a:xfrm>
            <a:off x="4636169" y="338273"/>
            <a:ext cx="74435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s-CO" sz="3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RUTA DE ILUMINACIÓN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4"/>
          <a:srcRect b="12139"/>
          <a:stretch/>
        </p:blipFill>
        <p:spPr>
          <a:xfrm>
            <a:off x="592414" y="1570089"/>
            <a:ext cx="10511015" cy="4428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7273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Google Shape;329;p41"/>
          <p:cNvGrpSpPr/>
          <p:nvPr/>
        </p:nvGrpSpPr>
        <p:grpSpPr>
          <a:xfrm>
            <a:off x="2709709" y="1732695"/>
            <a:ext cx="7071775" cy="4200988"/>
            <a:chOff x="1607508" y="931550"/>
            <a:chExt cx="5971165" cy="3616344"/>
          </a:xfrm>
        </p:grpSpPr>
        <p:grpSp>
          <p:nvGrpSpPr>
            <p:cNvPr id="39" name="Google Shape;330;p41"/>
            <p:cNvGrpSpPr/>
            <p:nvPr/>
          </p:nvGrpSpPr>
          <p:grpSpPr>
            <a:xfrm>
              <a:off x="1607508" y="931550"/>
              <a:ext cx="5971165" cy="3616344"/>
              <a:chOff x="1607508" y="931550"/>
              <a:chExt cx="5971165" cy="3616344"/>
            </a:xfrm>
          </p:grpSpPr>
          <p:grpSp>
            <p:nvGrpSpPr>
              <p:cNvPr id="57" name="Google Shape;331;p41"/>
              <p:cNvGrpSpPr/>
              <p:nvPr/>
            </p:nvGrpSpPr>
            <p:grpSpPr>
              <a:xfrm>
                <a:off x="1607508" y="931550"/>
                <a:ext cx="5971165" cy="3616344"/>
                <a:chOff x="1455108" y="931550"/>
                <a:chExt cx="5971165" cy="3616344"/>
              </a:xfrm>
            </p:grpSpPr>
            <p:grpSp>
              <p:nvGrpSpPr>
                <p:cNvPr id="61" name="Google Shape;332;p41"/>
                <p:cNvGrpSpPr/>
                <p:nvPr/>
              </p:nvGrpSpPr>
              <p:grpSpPr>
                <a:xfrm>
                  <a:off x="1455108" y="931550"/>
                  <a:ext cx="5930270" cy="3616344"/>
                  <a:chOff x="914400" y="0"/>
                  <a:chExt cx="11280712" cy="6853030"/>
                </a:xfrm>
              </p:grpSpPr>
              <p:pic>
                <p:nvPicPr>
                  <p:cNvPr id="102" name="Google Shape;333;p41" descr="Imagen que contiene texto, mapa&#10;&#10;Descripción generada automáticamente"/>
                  <p:cNvPicPr preferRelativeResize="0"/>
                  <p:nvPr/>
                </p:nvPicPr>
                <p:blipFill rotWithShape="1">
                  <a:blip r:embed="rId3">
                    <a:alphaModFix/>
                  </a:blip>
                  <a:srcRect/>
                  <a:stretch/>
                </p:blipFill>
                <p:spPr>
                  <a:xfrm>
                    <a:off x="914400" y="0"/>
                    <a:ext cx="11280712" cy="6853030"/>
                  </a:xfrm>
                  <a:prstGeom prst="rect">
                    <a:avLst/>
                  </a:prstGeom>
                  <a:solidFill>
                    <a:srgbClr val="00B050"/>
                  </a:solidFill>
                  <a:ln>
                    <a:noFill/>
                  </a:ln>
                </p:spPr>
              </p:pic>
              <p:sp>
                <p:nvSpPr>
                  <p:cNvPr id="103" name="Google Shape;334;p41"/>
                  <p:cNvSpPr/>
                  <p:nvPr/>
                </p:nvSpPr>
                <p:spPr>
                  <a:xfrm>
                    <a:off x="1510781" y="2043209"/>
                    <a:ext cx="621300" cy="449700"/>
                  </a:xfrm>
                  <a:prstGeom prst="rect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45733" tIns="22867" rIns="45733" bIns="22867" anchor="ctr" anchorCtr="0">
                    <a:noAutofit/>
                  </a:bodyPr>
                  <a:lstStyle/>
                  <a:p>
                    <a:pPr algn="ctr"/>
                    <a:endParaRPr sz="1467">
                      <a:solidFill>
                        <a:schemeClr val="lt1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sp>
              <p:nvSpPr>
                <p:cNvPr id="62" name="Google Shape;335;p41"/>
                <p:cNvSpPr/>
                <p:nvPr/>
              </p:nvSpPr>
              <p:spPr>
                <a:xfrm>
                  <a:off x="4327512" y="1708270"/>
                  <a:ext cx="2979420" cy="12277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243095" h="4633125" extrusionOk="0">
                      <a:moveTo>
                        <a:pt x="11243095" y="3736142"/>
                      </a:moveTo>
                      <a:lnTo>
                        <a:pt x="11068923" y="3788394"/>
                      </a:lnTo>
                      <a:lnTo>
                        <a:pt x="10851209" y="3866771"/>
                      </a:lnTo>
                      <a:lnTo>
                        <a:pt x="10764123" y="3892897"/>
                      </a:lnTo>
                      <a:lnTo>
                        <a:pt x="10563826" y="3979982"/>
                      </a:lnTo>
                      <a:lnTo>
                        <a:pt x="10433198" y="3971274"/>
                      </a:lnTo>
                      <a:lnTo>
                        <a:pt x="10102272" y="4067068"/>
                      </a:lnTo>
                      <a:lnTo>
                        <a:pt x="9962935" y="4058359"/>
                      </a:lnTo>
                      <a:lnTo>
                        <a:pt x="9875849" y="4145445"/>
                      </a:lnTo>
                      <a:lnTo>
                        <a:pt x="9858432" y="4180279"/>
                      </a:lnTo>
                      <a:lnTo>
                        <a:pt x="9762638" y="4258657"/>
                      </a:lnTo>
                      <a:lnTo>
                        <a:pt x="9562341" y="4267365"/>
                      </a:lnTo>
                      <a:lnTo>
                        <a:pt x="9518798" y="4258657"/>
                      </a:lnTo>
                      <a:lnTo>
                        <a:pt x="9449129" y="4197697"/>
                      </a:lnTo>
                      <a:lnTo>
                        <a:pt x="9405586" y="4188988"/>
                      </a:lnTo>
                      <a:lnTo>
                        <a:pt x="9327209" y="4232531"/>
                      </a:lnTo>
                      <a:lnTo>
                        <a:pt x="9231415" y="4197697"/>
                      </a:lnTo>
                      <a:lnTo>
                        <a:pt x="9039826" y="4223822"/>
                      </a:lnTo>
                      <a:lnTo>
                        <a:pt x="8735026" y="4241239"/>
                      </a:lnTo>
                      <a:lnTo>
                        <a:pt x="8421518" y="4267365"/>
                      </a:lnTo>
                      <a:lnTo>
                        <a:pt x="8108009" y="4267365"/>
                      </a:lnTo>
                      <a:lnTo>
                        <a:pt x="7925129" y="4284782"/>
                      </a:lnTo>
                      <a:lnTo>
                        <a:pt x="7777083" y="4284782"/>
                      </a:lnTo>
                      <a:lnTo>
                        <a:pt x="7655163" y="4354451"/>
                      </a:lnTo>
                      <a:lnTo>
                        <a:pt x="7585495" y="4432828"/>
                      </a:lnTo>
                      <a:lnTo>
                        <a:pt x="7463575" y="4485079"/>
                      </a:lnTo>
                      <a:lnTo>
                        <a:pt x="7280695" y="4546039"/>
                      </a:lnTo>
                      <a:lnTo>
                        <a:pt x="7193609" y="4572165"/>
                      </a:lnTo>
                      <a:lnTo>
                        <a:pt x="7115232" y="4624417"/>
                      </a:lnTo>
                      <a:lnTo>
                        <a:pt x="7036855" y="4633125"/>
                      </a:lnTo>
                      <a:lnTo>
                        <a:pt x="6914935" y="4572165"/>
                      </a:lnTo>
                      <a:lnTo>
                        <a:pt x="6793015" y="4511205"/>
                      </a:lnTo>
                      <a:lnTo>
                        <a:pt x="6688512" y="4476371"/>
                      </a:lnTo>
                      <a:lnTo>
                        <a:pt x="6584009" y="4441537"/>
                      </a:lnTo>
                      <a:lnTo>
                        <a:pt x="6505632" y="4415411"/>
                      </a:lnTo>
                      <a:lnTo>
                        <a:pt x="6462089" y="4354451"/>
                      </a:lnTo>
                      <a:lnTo>
                        <a:pt x="6435963" y="4223822"/>
                      </a:lnTo>
                      <a:lnTo>
                        <a:pt x="6409838" y="4084485"/>
                      </a:lnTo>
                      <a:lnTo>
                        <a:pt x="6383712" y="3858062"/>
                      </a:lnTo>
                      <a:lnTo>
                        <a:pt x="6331461" y="3657765"/>
                      </a:lnTo>
                      <a:lnTo>
                        <a:pt x="6279209" y="3492302"/>
                      </a:lnTo>
                      <a:lnTo>
                        <a:pt x="6183415" y="3204919"/>
                      </a:lnTo>
                      <a:lnTo>
                        <a:pt x="6122455" y="3065582"/>
                      </a:lnTo>
                      <a:lnTo>
                        <a:pt x="6061495" y="2952371"/>
                      </a:lnTo>
                      <a:lnTo>
                        <a:pt x="5948283" y="2743365"/>
                      </a:lnTo>
                      <a:lnTo>
                        <a:pt x="5861198" y="2638862"/>
                      </a:lnTo>
                      <a:lnTo>
                        <a:pt x="5817655" y="2508234"/>
                      </a:lnTo>
                      <a:lnTo>
                        <a:pt x="5765403" y="2395022"/>
                      </a:lnTo>
                      <a:lnTo>
                        <a:pt x="5626066" y="2264394"/>
                      </a:lnTo>
                      <a:lnTo>
                        <a:pt x="5417061" y="2107639"/>
                      </a:lnTo>
                      <a:lnTo>
                        <a:pt x="5338683" y="2029262"/>
                      </a:lnTo>
                      <a:lnTo>
                        <a:pt x="5225472" y="1907342"/>
                      </a:lnTo>
                      <a:lnTo>
                        <a:pt x="5077426" y="1794131"/>
                      </a:lnTo>
                      <a:lnTo>
                        <a:pt x="4938089" y="1663502"/>
                      </a:lnTo>
                      <a:lnTo>
                        <a:pt x="4607163" y="1419662"/>
                      </a:lnTo>
                      <a:lnTo>
                        <a:pt x="4459118" y="1323868"/>
                      </a:lnTo>
                      <a:lnTo>
                        <a:pt x="4119483" y="1088737"/>
                      </a:lnTo>
                      <a:lnTo>
                        <a:pt x="3823392" y="914565"/>
                      </a:lnTo>
                      <a:lnTo>
                        <a:pt x="3596969" y="810062"/>
                      </a:lnTo>
                      <a:lnTo>
                        <a:pt x="3405381" y="731685"/>
                      </a:lnTo>
                      <a:lnTo>
                        <a:pt x="3283461" y="635891"/>
                      </a:lnTo>
                      <a:lnTo>
                        <a:pt x="3039621" y="566222"/>
                      </a:lnTo>
                      <a:lnTo>
                        <a:pt x="2369061" y="453011"/>
                      </a:lnTo>
                      <a:lnTo>
                        <a:pt x="1715918" y="357217"/>
                      </a:lnTo>
                      <a:lnTo>
                        <a:pt x="1315323" y="278839"/>
                      </a:lnTo>
                      <a:lnTo>
                        <a:pt x="1062775" y="244005"/>
                      </a:lnTo>
                      <a:lnTo>
                        <a:pt x="862478" y="200462"/>
                      </a:lnTo>
                      <a:lnTo>
                        <a:pt x="705723" y="104668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38100" cap="flat" cmpd="sng">
                  <a:solidFill>
                    <a:srgbClr val="00A2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45733" tIns="22867" rIns="45733" bIns="22867" anchor="ctr" anchorCtr="0">
                  <a:noAutofit/>
                </a:bodyPr>
                <a:lstStyle/>
                <a:p>
                  <a:pPr algn="ctr"/>
                  <a:endParaRPr sz="667">
                    <a:solidFill>
                      <a:schemeClr val="lt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3" name="Google Shape;336;p41"/>
                <p:cNvSpPr/>
                <p:nvPr/>
              </p:nvSpPr>
              <p:spPr>
                <a:xfrm>
                  <a:off x="2579953" y="1782811"/>
                  <a:ext cx="4846320" cy="15111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288000" h="5702300" extrusionOk="0">
                      <a:moveTo>
                        <a:pt x="18288000" y="2882900"/>
                      </a:moveTo>
                      <a:lnTo>
                        <a:pt x="18135600" y="2781300"/>
                      </a:lnTo>
                      <a:lnTo>
                        <a:pt x="17970500" y="2806700"/>
                      </a:lnTo>
                      <a:lnTo>
                        <a:pt x="17957800" y="2946400"/>
                      </a:lnTo>
                      <a:lnTo>
                        <a:pt x="17983200" y="3200400"/>
                      </a:lnTo>
                      <a:lnTo>
                        <a:pt x="17970500" y="3365500"/>
                      </a:lnTo>
                      <a:lnTo>
                        <a:pt x="17907000" y="3454400"/>
                      </a:lnTo>
                      <a:lnTo>
                        <a:pt x="17780000" y="3644900"/>
                      </a:lnTo>
                      <a:lnTo>
                        <a:pt x="17703800" y="3797300"/>
                      </a:lnTo>
                      <a:lnTo>
                        <a:pt x="17691100" y="3873500"/>
                      </a:lnTo>
                      <a:lnTo>
                        <a:pt x="17691100" y="3937000"/>
                      </a:lnTo>
                      <a:lnTo>
                        <a:pt x="17602200" y="4025900"/>
                      </a:lnTo>
                      <a:lnTo>
                        <a:pt x="17399000" y="4000500"/>
                      </a:lnTo>
                      <a:lnTo>
                        <a:pt x="17043400" y="4025900"/>
                      </a:lnTo>
                      <a:lnTo>
                        <a:pt x="16865600" y="4178300"/>
                      </a:lnTo>
                      <a:lnTo>
                        <a:pt x="16687800" y="4330700"/>
                      </a:lnTo>
                      <a:lnTo>
                        <a:pt x="16484600" y="4368800"/>
                      </a:lnTo>
                      <a:lnTo>
                        <a:pt x="16243300" y="4406900"/>
                      </a:lnTo>
                      <a:lnTo>
                        <a:pt x="16014700" y="4419600"/>
                      </a:lnTo>
                      <a:lnTo>
                        <a:pt x="15900400" y="4457700"/>
                      </a:lnTo>
                      <a:lnTo>
                        <a:pt x="15722600" y="4673600"/>
                      </a:lnTo>
                      <a:lnTo>
                        <a:pt x="15608300" y="4838700"/>
                      </a:lnTo>
                      <a:lnTo>
                        <a:pt x="15430500" y="4914900"/>
                      </a:lnTo>
                      <a:lnTo>
                        <a:pt x="15316200" y="5016500"/>
                      </a:lnTo>
                      <a:lnTo>
                        <a:pt x="15163800" y="5041900"/>
                      </a:lnTo>
                      <a:lnTo>
                        <a:pt x="15062200" y="5080000"/>
                      </a:lnTo>
                      <a:lnTo>
                        <a:pt x="14795500" y="5067300"/>
                      </a:lnTo>
                      <a:lnTo>
                        <a:pt x="14681200" y="5080000"/>
                      </a:lnTo>
                      <a:lnTo>
                        <a:pt x="14401800" y="5194300"/>
                      </a:lnTo>
                      <a:lnTo>
                        <a:pt x="14236700" y="5232400"/>
                      </a:lnTo>
                      <a:lnTo>
                        <a:pt x="13843000" y="5207000"/>
                      </a:lnTo>
                      <a:lnTo>
                        <a:pt x="13639800" y="5194300"/>
                      </a:lnTo>
                      <a:lnTo>
                        <a:pt x="13500100" y="5232400"/>
                      </a:lnTo>
                      <a:lnTo>
                        <a:pt x="13220700" y="5308600"/>
                      </a:lnTo>
                      <a:lnTo>
                        <a:pt x="13042900" y="5372100"/>
                      </a:lnTo>
                      <a:lnTo>
                        <a:pt x="12852400" y="5448300"/>
                      </a:lnTo>
                      <a:lnTo>
                        <a:pt x="12725400" y="5511800"/>
                      </a:lnTo>
                      <a:lnTo>
                        <a:pt x="12623800" y="5537200"/>
                      </a:lnTo>
                      <a:lnTo>
                        <a:pt x="12509500" y="5562600"/>
                      </a:lnTo>
                      <a:lnTo>
                        <a:pt x="12331700" y="5638800"/>
                      </a:lnTo>
                      <a:lnTo>
                        <a:pt x="12115800" y="5702300"/>
                      </a:lnTo>
                      <a:lnTo>
                        <a:pt x="12052300" y="5702300"/>
                      </a:lnTo>
                      <a:lnTo>
                        <a:pt x="11798300" y="5702300"/>
                      </a:lnTo>
                      <a:lnTo>
                        <a:pt x="11658600" y="5702300"/>
                      </a:lnTo>
                      <a:lnTo>
                        <a:pt x="11531600" y="5702300"/>
                      </a:lnTo>
                      <a:lnTo>
                        <a:pt x="11214100" y="5613400"/>
                      </a:lnTo>
                      <a:lnTo>
                        <a:pt x="11049000" y="5524500"/>
                      </a:lnTo>
                      <a:lnTo>
                        <a:pt x="10896600" y="5461000"/>
                      </a:lnTo>
                      <a:lnTo>
                        <a:pt x="10782300" y="5422900"/>
                      </a:lnTo>
                      <a:lnTo>
                        <a:pt x="10541000" y="5397500"/>
                      </a:lnTo>
                      <a:lnTo>
                        <a:pt x="10172700" y="5346700"/>
                      </a:lnTo>
                      <a:lnTo>
                        <a:pt x="10020300" y="5257800"/>
                      </a:lnTo>
                      <a:lnTo>
                        <a:pt x="9867900" y="5245100"/>
                      </a:lnTo>
                      <a:lnTo>
                        <a:pt x="9537700" y="5207000"/>
                      </a:lnTo>
                      <a:lnTo>
                        <a:pt x="9245600" y="5194300"/>
                      </a:lnTo>
                      <a:lnTo>
                        <a:pt x="8940800" y="5156200"/>
                      </a:lnTo>
                      <a:lnTo>
                        <a:pt x="8623300" y="5054600"/>
                      </a:lnTo>
                      <a:lnTo>
                        <a:pt x="8356600" y="4927600"/>
                      </a:lnTo>
                      <a:lnTo>
                        <a:pt x="8153400" y="4775200"/>
                      </a:lnTo>
                      <a:lnTo>
                        <a:pt x="8051800" y="4635500"/>
                      </a:lnTo>
                      <a:lnTo>
                        <a:pt x="7924800" y="4470400"/>
                      </a:lnTo>
                      <a:lnTo>
                        <a:pt x="7848600" y="4381500"/>
                      </a:lnTo>
                      <a:lnTo>
                        <a:pt x="7581900" y="4140200"/>
                      </a:lnTo>
                      <a:lnTo>
                        <a:pt x="7340600" y="3937000"/>
                      </a:lnTo>
                      <a:lnTo>
                        <a:pt x="6654800" y="3352800"/>
                      </a:lnTo>
                      <a:lnTo>
                        <a:pt x="6553200" y="3263900"/>
                      </a:lnTo>
                      <a:lnTo>
                        <a:pt x="6184900" y="2857500"/>
                      </a:lnTo>
                      <a:lnTo>
                        <a:pt x="6032500" y="2755900"/>
                      </a:lnTo>
                      <a:lnTo>
                        <a:pt x="5613400" y="2476500"/>
                      </a:lnTo>
                      <a:lnTo>
                        <a:pt x="5207000" y="2197100"/>
                      </a:lnTo>
                      <a:lnTo>
                        <a:pt x="4927600" y="1968500"/>
                      </a:lnTo>
                      <a:lnTo>
                        <a:pt x="4787900" y="1879600"/>
                      </a:lnTo>
                      <a:lnTo>
                        <a:pt x="4660900" y="1854200"/>
                      </a:lnTo>
                      <a:lnTo>
                        <a:pt x="4597400" y="1752600"/>
                      </a:lnTo>
                      <a:lnTo>
                        <a:pt x="4559300" y="1625600"/>
                      </a:lnTo>
                      <a:lnTo>
                        <a:pt x="4533900" y="1485900"/>
                      </a:lnTo>
                      <a:lnTo>
                        <a:pt x="4521200" y="1397000"/>
                      </a:lnTo>
                      <a:lnTo>
                        <a:pt x="4470400" y="1231900"/>
                      </a:lnTo>
                      <a:lnTo>
                        <a:pt x="4368800" y="1193800"/>
                      </a:lnTo>
                      <a:lnTo>
                        <a:pt x="4254500" y="1168400"/>
                      </a:lnTo>
                      <a:lnTo>
                        <a:pt x="4178300" y="1117600"/>
                      </a:lnTo>
                      <a:lnTo>
                        <a:pt x="4076700" y="1117600"/>
                      </a:lnTo>
                      <a:lnTo>
                        <a:pt x="4038600" y="1130300"/>
                      </a:lnTo>
                      <a:lnTo>
                        <a:pt x="3911600" y="1168400"/>
                      </a:lnTo>
                      <a:lnTo>
                        <a:pt x="3810000" y="1193800"/>
                      </a:lnTo>
                      <a:lnTo>
                        <a:pt x="3657600" y="1092200"/>
                      </a:lnTo>
                      <a:lnTo>
                        <a:pt x="3467100" y="977900"/>
                      </a:lnTo>
                      <a:lnTo>
                        <a:pt x="3467100" y="977900"/>
                      </a:lnTo>
                      <a:lnTo>
                        <a:pt x="3390900" y="965200"/>
                      </a:lnTo>
                      <a:lnTo>
                        <a:pt x="3200400" y="838200"/>
                      </a:lnTo>
                      <a:lnTo>
                        <a:pt x="3022600" y="774700"/>
                      </a:lnTo>
                      <a:lnTo>
                        <a:pt x="2870200" y="762000"/>
                      </a:lnTo>
                      <a:lnTo>
                        <a:pt x="2755900" y="736600"/>
                      </a:lnTo>
                      <a:lnTo>
                        <a:pt x="2628900" y="622300"/>
                      </a:lnTo>
                      <a:lnTo>
                        <a:pt x="2425700" y="431800"/>
                      </a:lnTo>
                      <a:lnTo>
                        <a:pt x="2146300" y="254000"/>
                      </a:lnTo>
                      <a:lnTo>
                        <a:pt x="1943100" y="165100"/>
                      </a:lnTo>
                      <a:lnTo>
                        <a:pt x="1612900" y="76200"/>
                      </a:lnTo>
                      <a:lnTo>
                        <a:pt x="1295400" y="25400"/>
                      </a:lnTo>
                      <a:lnTo>
                        <a:pt x="1003300" y="0"/>
                      </a:lnTo>
                      <a:lnTo>
                        <a:pt x="711200" y="12700"/>
                      </a:lnTo>
                      <a:lnTo>
                        <a:pt x="342900" y="63500"/>
                      </a:lnTo>
                      <a:lnTo>
                        <a:pt x="190500" y="88900"/>
                      </a:lnTo>
                      <a:lnTo>
                        <a:pt x="88900" y="114300"/>
                      </a:lnTo>
                      <a:lnTo>
                        <a:pt x="38100" y="114300"/>
                      </a:lnTo>
                      <a:lnTo>
                        <a:pt x="0" y="76200"/>
                      </a:lnTo>
                    </a:path>
                  </a:pathLst>
                </a:custGeom>
                <a:noFill/>
                <a:ln w="38100" cap="flat" cmpd="sng">
                  <a:solidFill>
                    <a:srgbClr val="F91F0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45733" tIns="22867" rIns="45733" bIns="22867" anchor="ctr" anchorCtr="0">
                  <a:noAutofit/>
                </a:bodyPr>
                <a:lstStyle/>
                <a:p>
                  <a:pPr algn="ctr"/>
                  <a:endParaRPr sz="667">
                    <a:solidFill>
                      <a:schemeClr val="lt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pic>
              <p:nvPicPr>
                <p:cNvPr id="64" name="Google Shape;337;p41" descr="Imagen que contiene texto, mapa&#10;&#10;Descripción generada automáticamente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l="5043" t="31726" r="89102" b="63379"/>
                <a:stretch/>
              </p:blipFill>
              <p:spPr>
                <a:xfrm>
                  <a:off x="2376591" y="4168105"/>
                  <a:ext cx="347144" cy="176955"/>
                </a:xfrm>
                <a:prstGeom prst="rect">
                  <a:avLst/>
                </a:prstGeom>
                <a:solidFill>
                  <a:srgbClr val="00B050"/>
                </a:solidFill>
                <a:ln>
                  <a:noFill/>
                </a:ln>
              </p:spPr>
            </p:pic>
            <p:sp>
              <p:nvSpPr>
                <p:cNvPr id="65" name="Google Shape;338;p41"/>
                <p:cNvSpPr/>
                <p:nvPr/>
              </p:nvSpPr>
              <p:spPr>
                <a:xfrm>
                  <a:off x="2053395" y="986848"/>
                  <a:ext cx="3261170" cy="8809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06300" h="3324225" extrusionOk="0">
                      <a:moveTo>
                        <a:pt x="12306300" y="3324225"/>
                      </a:moveTo>
                      <a:lnTo>
                        <a:pt x="12087225" y="3257550"/>
                      </a:lnTo>
                      <a:lnTo>
                        <a:pt x="12001500" y="3238500"/>
                      </a:lnTo>
                      <a:lnTo>
                        <a:pt x="11887200" y="3171825"/>
                      </a:lnTo>
                      <a:lnTo>
                        <a:pt x="11706225" y="3124200"/>
                      </a:lnTo>
                      <a:lnTo>
                        <a:pt x="11525250" y="3086100"/>
                      </a:lnTo>
                      <a:lnTo>
                        <a:pt x="11372850" y="3048000"/>
                      </a:lnTo>
                      <a:lnTo>
                        <a:pt x="11153775" y="2990850"/>
                      </a:lnTo>
                      <a:lnTo>
                        <a:pt x="11029950" y="2943225"/>
                      </a:lnTo>
                      <a:lnTo>
                        <a:pt x="10877550" y="2943225"/>
                      </a:lnTo>
                      <a:lnTo>
                        <a:pt x="10763250" y="2943225"/>
                      </a:lnTo>
                      <a:lnTo>
                        <a:pt x="10534650" y="2876550"/>
                      </a:lnTo>
                      <a:lnTo>
                        <a:pt x="10344150" y="2819400"/>
                      </a:lnTo>
                      <a:lnTo>
                        <a:pt x="10229850" y="2790825"/>
                      </a:lnTo>
                      <a:lnTo>
                        <a:pt x="10115550" y="2724150"/>
                      </a:lnTo>
                      <a:lnTo>
                        <a:pt x="10010775" y="2657475"/>
                      </a:lnTo>
                      <a:lnTo>
                        <a:pt x="9829800" y="2562225"/>
                      </a:lnTo>
                      <a:lnTo>
                        <a:pt x="9744075" y="2495550"/>
                      </a:lnTo>
                      <a:lnTo>
                        <a:pt x="9553575" y="2390775"/>
                      </a:lnTo>
                      <a:lnTo>
                        <a:pt x="9448800" y="2352675"/>
                      </a:lnTo>
                      <a:lnTo>
                        <a:pt x="9324975" y="2266950"/>
                      </a:lnTo>
                      <a:lnTo>
                        <a:pt x="9182100" y="2171700"/>
                      </a:lnTo>
                      <a:lnTo>
                        <a:pt x="9153525" y="2124075"/>
                      </a:lnTo>
                      <a:lnTo>
                        <a:pt x="9001125" y="2009775"/>
                      </a:lnTo>
                      <a:lnTo>
                        <a:pt x="8953500" y="1952625"/>
                      </a:lnTo>
                      <a:lnTo>
                        <a:pt x="8801100" y="1800225"/>
                      </a:lnTo>
                      <a:lnTo>
                        <a:pt x="8772525" y="1762125"/>
                      </a:lnTo>
                      <a:lnTo>
                        <a:pt x="8639175" y="1666875"/>
                      </a:lnTo>
                      <a:lnTo>
                        <a:pt x="8534400" y="1638300"/>
                      </a:lnTo>
                      <a:lnTo>
                        <a:pt x="8496300" y="1590675"/>
                      </a:lnTo>
                      <a:lnTo>
                        <a:pt x="8429625" y="1524000"/>
                      </a:lnTo>
                      <a:lnTo>
                        <a:pt x="8353425" y="1524000"/>
                      </a:lnTo>
                      <a:lnTo>
                        <a:pt x="8277225" y="1524000"/>
                      </a:lnTo>
                      <a:lnTo>
                        <a:pt x="8172450" y="1476375"/>
                      </a:lnTo>
                      <a:lnTo>
                        <a:pt x="8096250" y="1409700"/>
                      </a:lnTo>
                      <a:lnTo>
                        <a:pt x="8058150" y="1333500"/>
                      </a:lnTo>
                      <a:lnTo>
                        <a:pt x="7962900" y="1295400"/>
                      </a:lnTo>
                      <a:lnTo>
                        <a:pt x="7858125" y="1276350"/>
                      </a:lnTo>
                      <a:lnTo>
                        <a:pt x="7762875" y="1200150"/>
                      </a:lnTo>
                      <a:lnTo>
                        <a:pt x="7734300" y="1152525"/>
                      </a:lnTo>
                      <a:lnTo>
                        <a:pt x="7658100" y="1123950"/>
                      </a:lnTo>
                      <a:lnTo>
                        <a:pt x="7562850" y="1047750"/>
                      </a:lnTo>
                      <a:lnTo>
                        <a:pt x="7439025" y="1000125"/>
                      </a:lnTo>
                      <a:lnTo>
                        <a:pt x="7343775" y="952500"/>
                      </a:lnTo>
                      <a:lnTo>
                        <a:pt x="7191375" y="895350"/>
                      </a:lnTo>
                      <a:lnTo>
                        <a:pt x="7029450" y="847725"/>
                      </a:lnTo>
                      <a:lnTo>
                        <a:pt x="6905625" y="819150"/>
                      </a:lnTo>
                      <a:lnTo>
                        <a:pt x="6810375" y="790575"/>
                      </a:lnTo>
                      <a:lnTo>
                        <a:pt x="6696075" y="762000"/>
                      </a:lnTo>
                      <a:lnTo>
                        <a:pt x="6648450" y="733425"/>
                      </a:lnTo>
                      <a:lnTo>
                        <a:pt x="6562725" y="704850"/>
                      </a:lnTo>
                      <a:lnTo>
                        <a:pt x="6486525" y="666750"/>
                      </a:lnTo>
                      <a:lnTo>
                        <a:pt x="6419850" y="609600"/>
                      </a:lnTo>
                      <a:lnTo>
                        <a:pt x="6391275" y="552450"/>
                      </a:lnTo>
                      <a:lnTo>
                        <a:pt x="6353175" y="485775"/>
                      </a:lnTo>
                      <a:lnTo>
                        <a:pt x="6296025" y="466725"/>
                      </a:lnTo>
                      <a:lnTo>
                        <a:pt x="6181725" y="466725"/>
                      </a:lnTo>
                      <a:lnTo>
                        <a:pt x="6124575" y="457200"/>
                      </a:lnTo>
                      <a:lnTo>
                        <a:pt x="5915025" y="447675"/>
                      </a:lnTo>
                      <a:lnTo>
                        <a:pt x="5762625" y="447675"/>
                      </a:lnTo>
                      <a:lnTo>
                        <a:pt x="5610225" y="457200"/>
                      </a:lnTo>
                      <a:lnTo>
                        <a:pt x="5505450" y="476250"/>
                      </a:lnTo>
                      <a:lnTo>
                        <a:pt x="5410200" y="504825"/>
                      </a:lnTo>
                      <a:lnTo>
                        <a:pt x="5267325" y="485775"/>
                      </a:lnTo>
                      <a:lnTo>
                        <a:pt x="5191125" y="466725"/>
                      </a:lnTo>
                      <a:lnTo>
                        <a:pt x="5038725" y="457200"/>
                      </a:lnTo>
                      <a:lnTo>
                        <a:pt x="4953000" y="390525"/>
                      </a:lnTo>
                      <a:lnTo>
                        <a:pt x="4838700" y="342900"/>
                      </a:lnTo>
                      <a:lnTo>
                        <a:pt x="4743450" y="285750"/>
                      </a:lnTo>
                      <a:lnTo>
                        <a:pt x="4648200" y="285750"/>
                      </a:lnTo>
                      <a:lnTo>
                        <a:pt x="4552950" y="257175"/>
                      </a:lnTo>
                      <a:lnTo>
                        <a:pt x="4457700" y="190500"/>
                      </a:lnTo>
                      <a:lnTo>
                        <a:pt x="4362450" y="171450"/>
                      </a:lnTo>
                      <a:lnTo>
                        <a:pt x="4295775" y="171450"/>
                      </a:lnTo>
                      <a:lnTo>
                        <a:pt x="4162425" y="142875"/>
                      </a:lnTo>
                      <a:lnTo>
                        <a:pt x="4048125" y="123825"/>
                      </a:lnTo>
                      <a:lnTo>
                        <a:pt x="3867150" y="133350"/>
                      </a:lnTo>
                      <a:lnTo>
                        <a:pt x="3771900" y="142875"/>
                      </a:lnTo>
                      <a:lnTo>
                        <a:pt x="3695700" y="85725"/>
                      </a:lnTo>
                      <a:lnTo>
                        <a:pt x="3619500" y="47625"/>
                      </a:lnTo>
                      <a:lnTo>
                        <a:pt x="3457575" y="0"/>
                      </a:lnTo>
                      <a:lnTo>
                        <a:pt x="3381375" y="0"/>
                      </a:lnTo>
                      <a:lnTo>
                        <a:pt x="3248025" y="19050"/>
                      </a:lnTo>
                      <a:lnTo>
                        <a:pt x="3048000" y="19050"/>
                      </a:lnTo>
                      <a:lnTo>
                        <a:pt x="2895600" y="28575"/>
                      </a:lnTo>
                      <a:lnTo>
                        <a:pt x="2800350" y="85725"/>
                      </a:lnTo>
                      <a:lnTo>
                        <a:pt x="2628900" y="142875"/>
                      </a:lnTo>
                      <a:lnTo>
                        <a:pt x="2466975" y="152400"/>
                      </a:lnTo>
                      <a:lnTo>
                        <a:pt x="2276475" y="180975"/>
                      </a:lnTo>
                      <a:lnTo>
                        <a:pt x="2114550" y="238125"/>
                      </a:lnTo>
                      <a:lnTo>
                        <a:pt x="2028825" y="295275"/>
                      </a:lnTo>
                      <a:lnTo>
                        <a:pt x="1857375" y="295275"/>
                      </a:lnTo>
                      <a:lnTo>
                        <a:pt x="1714500" y="352425"/>
                      </a:lnTo>
                      <a:lnTo>
                        <a:pt x="1524000" y="361950"/>
                      </a:lnTo>
                      <a:lnTo>
                        <a:pt x="1352550" y="352425"/>
                      </a:lnTo>
                      <a:lnTo>
                        <a:pt x="1238250" y="352425"/>
                      </a:lnTo>
                      <a:lnTo>
                        <a:pt x="1057275" y="314325"/>
                      </a:lnTo>
                      <a:lnTo>
                        <a:pt x="942975" y="276225"/>
                      </a:lnTo>
                      <a:lnTo>
                        <a:pt x="781050" y="276225"/>
                      </a:lnTo>
                      <a:lnTo>
                        <a:pt x="571500" y="333375"/>
                      </a:lnTo>
                      <a:lnTo>
                        <a:pt x="381000" y="381000"/>
                      </a:lnTo>
                      <a:lnTo>
                        <a:pt x="304800" y="400050"/>
                      </a:lnTo>
                      <a:lnTo>
                        <a:pt x="142875" y="409575"/>
                      </a:lnTo>
                      <a:lnTo>
                        <a:pt x="0" y="428625"/>
                      </a:lnTo>
                    </a:path>
                  </a:pathLst>
                </a:custGeom>
                <a:noFill/>
                <a:ln w="38100" cap="flat" cmpd="sng">
                  <a:solidFill>
                    <a:srgbClr val="204199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45733" tIns="22867" rIns="45733" bIns="22867" anchor="ctr" anchorCtr="0">
                  <a:noAutofit/>
                </a:bodyPr>
                <a:lstStyle/>
                <a:p>
                  <a:pPr algn="ctr"/>
                  <a:endParaRPr sz="667">
                    <a:solidFill>
                      <a:schemeClr val="lt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6" name="Google Shape;339;p41"/>
                <p:cNvSpPr/>
                <p:nvPr/>
              </p:nvSpPr>
              <p:spPr>
                <a:xfrm>
                  <a:off x="4048832" y="1587164"/>
                  <a:ext cx="1559052" cy="9875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83215" h="3726611" extrusionOk="0">
                      <a:moveTo>
                        <a:pt x="0" y="0"/>
                      </a:moveTo>
                      <a:lnTo>
                        <a:pt x="207034" y="336430"/>
                      </a:lnTo>
                      <a:lnTo>
                        <a:pt x="362309" y="612475"/>
                      </a:lnTo>
                      <a:lnTo>
                        <a:pt x="500332" y="836762"/>
                      </a:lnTo>
                      <a:lnTo>
                        <a:pt x="621102" y="1035169"/>
                      </a:lnTo>
                      <a:lnTo>
                        <a:pt x="810883" y="1190445"/>
                      </a:lnTo>
                      <a:lnTo>
                        <a:pt x="1026543" y="1371600"/>
                      </a:lnTo>
                      <a:lnTo>
                        <a:pt x="1224951" y="1526875"/>
                      </a:lnTo>
                      <a:lnTo>
                        <a:pt x="1475117" y="1604513"/>
                      </a:lnTo>
                      <a:lnTo>
                        <a:pt x="1682151" y="1639018"/>
                      </a:lnTo>
                      <a:lnTo>
                        <a:pt x="1992702" y="1673524"/>
                      </a:lnTo>
                      <a:lnTo>
                        <a:pt x="2355011" y="1699403"/>
                      </a:lnTo>
                      <a:lnTo>
                        <a:pt x="2648309" y="1708030"/>
                      </a:lnTo>
                      <a:lnTo>
                        <a:pt x="2924355" y="1742535"/>
                      </a:lnTo>
                      <a:lnTo>
                        <a:pt x="3217653" y="1759788"/>
                      </a:lnTo>
                      <a:lnTo>
                        <a:pt x="3579962" y="1777041"/>
                      </a:lnTo>
                      <a:lnTo>
                        <a:pt x="3743864" y="1828800"/>
                      </a:lnTo>
                      <a:lnTo>
                        <a:pt x="3881887" y="1906437"/>
                      </a:lnTo>
                      <a:lnTo>
                        <a:pt x="4028536" y="2001328"/>
                      </a:lnTo>
                      <a:lnTo>
                        <a:pt x="4226943" y="2208362"/>
                      </a:lnTo>
                      <a:lnTo>
                        <a:pt x="4433977" y="2346384"/>
                      </a:lnTo>
                      <a:lnTo>
                        <a:pt x="4796287" y="2665562"/>
                      </a:lnTo>
                      <a:lnTo>
                        <a:pt x="5357004" y="3105509"/>
                      </a:lnTo>
                      <a:lnTo>
                        <a:pt x="5555411" y="3278037"/>
                      </a:lnTo>
                      <a:lnTo>
                        <a:pt x="5702060" y="3450566"/>
                      </a:lnTo>
                      <a:lnTo>
                        <a:pt x="5796951" y="3579962"/>
                      </a:lnTo>
                      <a:lnTo>
                        <a:pt x="5883215" y="3726611"/>
                      </a:lnTo>
                    </a:path>
                  </a:pathLst>
                </a:custGeom>
                <a:noFill/>
                <a:ln w="38100" cap="flat" cmpd="sng">
                  <a:solidFill>
                    <a:srgbClr val="A31A84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45733" tIns="22867" rIns="45733" bIns="22867" anchor="ctr" anchorCtr="0">
                  <a:noAutofit/>
                </a:bodyPr>
                <a:lstStyle/>
                <a:p>
                  <a:pPr algn="ctr"/>
                  <a:endParaRPr sz="667">
                    <a:solidFill>
                      <a:schemeClr val="lt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7" name="Google Shape;340;p41"/>
                <p:cNvSpPr/>
                <p:nvPr/>
              </p:nvSpPr>
              <p:spPr>
                <a:xfrm>
                  <a:off x="3889249" y="1792711"/>
                  <a:ext cx="1787358" cy="136497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744748" h="5150841" extrusionOk="0">
                      <a:moveTo>
                        <a:pt x="6744748" y="5150841"/>
                      </a:moveTo>
                      <a:lnTo>
                        <a:pt x="6509857" y="5016617"/>
                      </a:lnTo>
                      <a:lnTo>
                        <a:pt x="6333688" y="4882393"/>
                      </a:lnTo>
                      <a:lnTo>
                        <a:pt x="6216242" y="4815281"/>
                      </a:lnTo>
                      <a:lnTo>
                        <a:pt x="6006517" y="4689446"/>
                      </a:lnTo>
                      <a:lnTo>
                        <a:pt x="5855515" y="4572000"/>
                      </a:lnTo>
                      <a:lnTo>
                        <a:pt x="5704514" y="4496500"/>
                      </a:lnTo>
                      <a:lnTo>
                        <a:pt x="5503178" y="4437777"/>
                      </a:lnTo>
                      <a:lnTo>
                        <a:pt x="5318620" y="4379054"/>
                      </a:lnTo>
                      <a:lnTo>
                        <a:pt x="5142451" y="4303553"/>
                      </a:lnTo>
                      <a:lnTo>
                        <a:pt x="4966282" y="4269997"/>
                      </a:lnTo>
                      <a:lnTo>
                        <a:pt x="4748169" y="4211274"/>
                      </a:lnTo>
                      <a:lnTo>
                        <a:pt x="4613945" y="4152551"/>
                      </a:lnTo>
                      <a:lnTo>
                        <a:pt x="4404220" y="4043494"/>
                      </a:lnTo>
                      <a:lnTo>
                        <a:pt x="4303552" y="3993160"/>
                      </a:lnTo>
                      <a:lnTo>
                        <a:pt x="4093827" y="3934437"/>
                      </a:lnTo>
                      <a:lnTo>
                        <a:pt x="3959604" y="3867325"/>
                      </a:lnTo>
                      <a:lnTo>
                        <a:pt x="3825380" y="3808602"/>
                      </a:lnTo>
                      <a:lnTo>
                        <a:pt x="3716323" y="3733101"/>
                      </a:lnTo>
                      <a:lnTo>
                        <a:pt x="3556932" y="3548544"/>
                      </a:lnTo>
                      <a:lnTo>
                        <a:pt x="3389152" y="3372375"/>
                      </a:lnTo>
                      <a:lnTo>
                        <a:pt x="3179427" y="3196206"/>
                      </a:lnTo>
                      <a:lnTo>
                        <a:pt x="3011648" y="3020037"/>
                      </a:lnTo>
                      <a:lnTo>
                        <a:pt x="2768367" y="2801923"/>
                      </a:lnTo>
                      <a:lnTo>
                        <a:pt x="2583809" y="2701255"/>
                      </a:lnTo>
                      <a:lnTo>
                        <a:pt x="2323750" y="2525087"/>
                      </a:lnTo>
                      <a:lnTo>
                        <a:pt x="1971413" y="2231472"/>
                      </a:lnTo>
                      <a:lnTo>
                        <a:pt x="1669409" y="1963024"/>
                      </a:lnTo>
                      <a:lnTo>
                        <a:pt x="1384183" y="1761689"/>
                      </a:lnTo>
                      <a:lnTo>
                        <a:pt x="1233182" y="1644243"/>
                      </a:lnTo>
                      <a:lnTo>
                        <a:pt x="989901" y="1493241"/>
                      </a:lnTo>
                      <a:lnTo>
                        <a:pt x="864066" y="1442907"/>
                      </a:lnTo>
                      <a:lnTo>
                        <a:pt x="755009" y="1342239"/>
                      </a:lnTo>
                      <a:lnTo>
                        <a:pt x="604007" y="1166070"/>
                      </a:lnTo>
                      <a:lnTo>
                        <a:pt x="444616" y="973123"/>
                      </a:lnTo>
                      <a:lnTo>
                        <a:pt x="310393" y="830511"/>
                      </a:lnTo>
                      <a:lnTo>
                        <a:pt x="159391" y="687898"/>
                      </a:lnTo>
                      <a:lnTo>
                        <a:pt x="67112" y="511729"/>
                      </a:lnTo>
                      <a:lnTo>
                        <a:pt x="16778" y="411061"/>
                      </a:lnTo>
                      <a:lnTo>
                        <a:pt x="0" y="260059"/>
                      </a:lnTo>
                      <a:lnTo>
                        <a:pt x="33556" y="33556"/>
                      </a:lnTo>
                      <a:lnTo>
                        <a:pt x="50334" y="0"/>
                      </a:lnTo>
                    </a:path>
                  </a:pathLst>
                </a:custGeom>
                <a:noFill/>
                <a:ln w="38100" cap="flat" cmpd="sng">
                  <a:solidFill>
                    <a:srgbClr val="C0000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45733" tIns="22867" rIns="45733" bIns="22867" anchor="ctr" anchorCtr="0">
                  <a:noAutofit/>
                </a:bodyPr>
                <a:lstStyle/>
                <a:p>
                  <a:pPr algn="ctr"/>
                  <a:endParaRPr sz="667">
                    <a:solidFill>
                      <a:schemeClr val="lt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8" name="Google Shape;341;p41"/>
                <p:cNvSpPr/>
                <p:nvPr/>
              </p:nvSpPr>
              <p:spPr>
                <a:xfrm>
                  <a:off x="4806596" y="2052509"/>
                  <a:ext cx="317285" cy="14340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7301" h="5411584" extrusionOk="0">
                      <a:moveTo>
                        <a:pt x="0" y="5411584"/>
                      </a:moveTo>
                      <a:lnTo>
                        <a:pt x="157941" y="5336770"/>
                      </a:lnTo>
                      <a:lnTo>
                        <a:pt x="332509" y="5245330"/>
                      </a:lnTo>
                      <a:lnTo>
                        <a:pt x="598516" y="4937759"/>
                      </a:lnTo>
                      <a:lnTo>
                        <a:pt x="665018" y="4846319"/>
                      </a:lnTo>
                      <a:lnTo>
                        <a:pt x="681643" y="4663439"/>
                      </a:lnTo>
                      <a:lnTo>
                        <a:pt x="731520" y="4172988"/>
                      </a:lnTo>
                      <a:lnTo>
                        <a:pt x="839585" y="3042457"/>
                      </a:lnTo>
                      <a:lnTo>
                        <a:pt x="889461" y="2452253"/>
                      </a:lnTo>
                      <a:lnTo>
                        <a:pt x="947651" y="2011679"/>
                      </a:lnTo>
                      <a:lnTo>
                        <a:pt x="1014152" y="1271846"/>
                      </a:lnTo>
                      <a:lnTo>
                        <a:pt x="1064029" y="831271"/>
                      </a:lnTo>
                      <a:lnTo>
                        <a:pt x="1105592" y="515388"/>
                      </a:lnTo>
                      <a:cubicBezTo>
                        <a:pt x="1112519" y="465512"/>
                        <a:pt x="1130530" y="229292"/>
                        <a:pt x="1130530" y="232755"/>
                      </a:cubicBezTo>
                      <a:cubicBezTo>
                        <a:pt x="1130530" y="182879"/>
                        <a:pt x="1202227" y="3463"/>
                        <a:pt x="1197032" y="0"/>
                      </a:cubicBezTo>
                    </a:path>
                  </a:pathLst>
                </a:custGeom>
                <a:noFill/>
                <a:ln w="38100" cap="flat" cmpd="sng">
                  <a:solidFill>
                    <a:srgbClr val="01AAA8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45733" tIns="22867" rIns="45733" bIns="22867" anchor="ctr" anchorCtr="0">
                  <a:noAutofit/>
                </a:bodyPr>
                <a:lstStyle/>
                <a:p>
                  <a:pPr algn="ctr"/>
                  <a:endParaRPr sz="667">
                    <a:solidFill>
                      <a:schemeClr val="lt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9" name="Google Shape;342;p41"/>
                <p:cNvSpPr/>
                <p:nvPr/>
              </p:nvSpPr>
              <p:spPr>
                <a:xfrm>
                  <a:off x="1676626" y="1263341"/>
                  <a:ext cx="2663583" cy="4429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51256" h="1671638" extrusionOk="0">
                      <a:moveTo>
                        <a:pt x="10051256" y="1671638"/>
                      </a:moveTo>
                      <a:lnTo>
                        <a:pt x="9158287" y="1528763"/>
                      </a:lnTo>
                      <a:lnTo>
                        <a:pt x="5372100" y="885825"/>
                      </a:lnTo>
                      <a:lnTo>
                        <a:pt x="4186237" y="692944"/>
                      </a:lnTo>
                      <a:lnTo>
                        <a:pt x="4021931" y="671513"/>
                      </a:lnTo>
                      <a:lnTo>
                        <a:pt x="3121818" y="507206"/>
                      </a:lnTo>
                      <a:lnTo>
                        <a:pt x="2586037" y="421481"/>
                      </a:lnTo>
                      <a:lnTo>
                        <a:pt x="1635918" y="264319"/>
                      </a:lnTo>
                      <a:lnTo>
                        <a:pt x="864393" y="135731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38100" cap="flat" cmpd="sng">
                  <a:solidFill>
                    <a:srgbClr val="7B67A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45733" tIns="22867" rIns="45733" bIns="22867" anchor="ctr" anchorCtr="0">
                  <a:noAutofit/>
                </a:bodyPr>
                <a:lstStyle/>
                <a:p>
                  <a:pPr algn="ctr"/>
                  <a:endParaRPr sz="667">
                    <a:solidFill>
                      <a:schemeClr val="lt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0" name="Google Shape;343;p41"/>
                <p:cNvSpPr/>
                <p:nvPr/>
              </p:nvSpPr>
              <p:spPr>
                <a:xfrm>
                  <a:off x="5590877" y="2564982"/>
                  <a:ext cx="106513" cy="14512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1934" h="5476351" extrusionOk="0">
                      <a:moveTo>
                        <a:pt x="0" y="0"/>
                      </a:moveTo>
                      <a:lnTo>
                        <a:pt x="90435" y="130628"/>
                      </a:lnTo>
                      <a:lnTo>
                        <a:pt x="80386" y="221063"/>
                      </a:lnTo>
                      <a:lnTo>
                        <a:pt x="190918" y="442127"/>
                      </a:lnTo>
                      <a:lnTo>
                        <a:pt x="261257" y="683288"/>
                      </a:lnTo>
                      <a:lnTo>
                        <a:pt x="291402" y="823964"/>
                      </a:lnTo>
                      <a:lnTo>
                        <a:pt x="341644" y="1075173"/>
                      </a:lnTo>
                      <a:lnTo>
                        <a:pt x="371789" y="1336430"/>
                      </a:lnTo>
                      <a:lnTo>
                        <a:pt x="391885" y="1416817"/>
                      </a:lnTo>
                      <a:lnTo>
                        <a:pt x="391885" y="1527349"/>
                      </a:lnTo>
                      <a:lnTo>
                        <a:pt x="401934" y="1607736"/>
                      </a:lnTo>
                      <a:lnTo>
                        <a:pt x="341644" y="1768510"/>
                      </a:lnTo>
                      <a:lnTo>
                        <a:pt x="311499" y="1979525"/>
                      </a:lnTo>
                      <a:lnTo>
                        <a:pt x="301450" y="2120202"/>
                      </a:lnTo>
                      <a:lnTo>
                        <a:pt x="251208" y="2291024"/>
                      </a:lnTo>
                      <a:lnTo>
                        <a:pt x="241160" y="2381459"/>
                      </a:lnTo>
                      <a:lnTo>
                        <a:pt x="221063" y="2502039"/>
                      </a:lnTo>
                      <a:lnTo>
                        <a:pt x="241160" y="2662813"/>
                      </a:lnTo>
                      <a:lnTo>
                        <a:pt x="261257" y="2783393"/>
                      </a:lnTo>
                      <a:lnTo>
                        <a:pt x="271305" y="2843683"/>
                      </a:lnTo>
                      <a:lnTo>
                        <a:pt x="241160" y="2984360"/>
                      </a:lnTo>
                      <a:lnTo>
                        <a:pt x="241160" y="3074795"/>
                      </a:lnTo>
                      <a:lnTo>
                        <a:pt x="200967" y="3235569"/>
                      </a:lnTo>
                      <a:lnTo>
                        <a:pt x="180870" y="3305907"/>
                      </a:lnTo>
                      <a:lnTo>
                        <a:pt x="180870" y="3557116"/>
                      </a:lnTo>
                      <a:lnTo>
                        <a:pt x="180870" y="3838470"/>
                      </a:lnTo>
                      <a:lnTo>
                        <a:pt x="190918" y="4039437"/>
                      </a:lnTo>
                      <a:lnTo>
                        <a:pt x="180870" y="4200211"/>
                      </a:lnTo>
                      <a:lnTo>
                        <a:pt x="170822" y="4431323"/>
                      </a:lnTo>
                      <a:lnTo>
                        <a:pt x="140677" y="4612193"/>
                      </a:lnTo>
                      <a:lnTo>
                        <a:pt x="110532" y="4823208"/>
                      </a:lnTo>
                      <a:lnTo>
                        <a:pt x="100483" y="4943789"/>
                      </a:lnTo>
                      <a:lnTo>
                        <a:pt x="100483" y="5014127"/>
                      </a:lnTo>
                      <a:lnTo>
                        <a:pt x="90435" y="5144756"/>
                      </a:lnTo>
                      <a:lnTo>
                        <a:pt x="110532" y="5335674"/>
                      </a:lnTo>
                      <a:lnTo>
                        <a:pt x="130628" y="5436158"/>
                      </a:lnTo>
                      <a:lnTo>
                        <a:pt x="140677" y="5476351"/>
                      </a:lnTo>
                    </a:path>
                  </a:pathLst>
                </a:custGeom>
                <a:noFill/>
                <a:ln w="38100" cap="flat" cmpd="sng">
                  <a:solidFill>
                    <a:srgbClr val="FDBB2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45733" tIns="22867" rIns="45733" bIns="22867" anchor="ctr" anchorCtr="0">
                  <a:noAutofit/>
                </a:bodyPr>
                <a:lstStyle/>
                <a:p>
                  <a:pPr algn="ctr"/>
                  <a:endParaRPr sz="667">
                    <a:solidFill>
                      <a:schemeClr val="lt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1" name="Google Shape;344;p41"/>
                <p:cNvSpPr/>
                <p:nvPr/>
              </p:nvSpPr>
              <p:spPr>
                <a:xfrm>
                  <a:off x="5207579" y="2160119"/>
                  <a:ext cx="940356" cy="16805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48514" h="6341798" extrusionOk="0">
                      <a:moveTo>
                        <a:pt x="3519017" y="0"/>
                      </a:moveTo>
                      <a:lnTo>
                        <a:pt x="3548514" y="88491"/>
                      </a:lnTo>
                      <a:lnTo>
                        <a:pt x="3479688" y="206478"/>
                      </a:lnTo>
                      <a:lnTo>
                        <a:pt x="3381365" y="349045"/>
                      </a:lnTo>
                      <a:lnTo>
                        <a:pt x="3312540" y="452284"/>
                      </a:lnTo>
                      <a:lnTo>
                        <a:pt x="3233882" y="511278"/>
                      </a:lnTo>
                      <a:lnTo>
                        <a:pt x="3165056" y="585020"/>
                      </a:lnTo>
                      <a:lnTo>
                        <a:pt x="3056901" y="673510"/>
                      </a:lnTo>
                      <a:lnTo>
                        <a:pt x="2997907" y="776749"/>
                      </a:lnTo>
                      <a:lnTo>
                        <a:pt x="2914333" y="879987"/>
                      </a:lnTo>
                      <a:lnTo>
                        <a:pt x="2845507" y="1007807"/>
                      </a:lnTo>
                      <a:lnTo>
                        <a:pt x="2776682" y="1081549"/>
                      </a:lnTo>
                      <a:lnTo>
                        <a:pt x="2688191" y="1219200"/>
                      </a:lnTo>
                      <a:lnTo>
                        <a:pt x="2570204" y="1332271"/>
                      </a:lnTo>
                      <a:lnTo>
                        <a:pt x="2442385" y="1440426"/>
                      </a:lnTo>
                      <a:lnTo>
                        <a:pt x="2334230" y="1533832"/>
                      </a:lnTo>
                      <a:lnTo>
                        <a:pt x="2196578" y="1622323"/>
                      </a:lnTo>
                      <a:lnTo>
                        <a:pt x="2083507" y="1705897"/>
                      </a:lnTo>
                      <a:lnTo>
                        <a:pt x="1955688" y="1804220"/>
                      </a:lnTo>
                      <a:lnTo>
                        <a:pt x="1852449" y="1873045"/>
                      </a:lnTo>
                      <a:lnTo>
                        <a:pt x="1778707" y="1941871"/>
                      </a:lnTo>
                      <a:lnTo>
                        <a:pt x="1714798" y="1986116"/>
                      </a:lnTo>
                      <a:lnTo>
                        <a:pt x="1567314" y="2050026"/>
                      </a:lnTo>
                      <a:lnTo>
                        <a:pt x="1478824" y="2148349"/>
                      </a:lnTo>
                      <a:lnTo>
                        <a:pt x="1375585" y="2266336"/>
                      </a:lnTo>
                      <a:cubicBezTo>
                        <a:pt x="1357559" y="2286820"/>
                        <a:pt x="1219293" y="2501287"/>
                        <a:pt x="1218269" y="2502311"/>
                      </a:cubicBezTo>
                      <a:cubicBezTo>
                        <a:pt x="1194508" y="2542459"/>
                        <a:pt x="1067713" y="2712681"/>
                        <a:pt x="1070786" y="2713705"/>
                      </a:cubicBezTo>
                      <a:cubicBezTo>
                        <a:pt x="1048664" y="2749757"/>
                        <a:pt x="831739" y="2958487"/>
                        <a:pt x="834811" y="2959511"/>
                      </a:cubicBezTo>
                      <a:cubicBezTo>
                        <a:pt x="791385" y="3000479"/>
                        <a:pt x="712115" y="3121743"/>
                        <a:pt x="706994" y="3121743"/>
                      </a:cubicBezTo>
                      <a:cubicBezTo>
                        <a:pt x="689788" y="3146324"/>
                        <a:pt x="628131" y="3223139"/>
                        <a:pt x="633252" y="3220066"/>
                      </a:cubicBezTo>
                      <a:cubicBezTo>
                        <a:pt x="616865" y="3239730"/>
                        <a:pt x="471225" y="3417530"/>
                        <a:pt x="466104" y="3421626"/>
                      </a:cubicBezTo>
                      <a:cubicBezTo>
                        <a:pt x="434969" y="3454400"/>
                        <a:pt x="307968" y="3599630"/>
                        <a:pt x="303871" y="3598606"/>
                      </a:cubicBezTo>
                      <a:cubicBezTo>
                        <a:pt x="278471" y="3630561"/>
                        <a:pt x="21604" y="3826592"/>
                        <a:pt x="23653" y="3829664"/>
                      </a:cubicBezTo>
                      <a:cubicBezTo>
                        <a:pt x="-23050" y="3865715"/>
                        <a:pt x="13822" y="3994967"/>
                        <a:pt x="13822" y="3991894"/>
                      </a:cubicBezTo>
                      <a:cubicBezTo>
                        <a:pt x="8906" y="4020571"/>
                        <a:pt x="52332" y="4294647"/>
                        <a:pt x="48235" y="4296695"/>
                      </a:cubicBezTo>
                      <a:cubicBezTo>
                        <a:pt x="49054" y="4346676"/>
                        <a:pt x="123206" y="4577939"/>
                        <a:pt x="117061" y="4576914"/>
                      </a:cubicBezTo>
                      <a:cubicBezTo>
                        <a:pt x="129351" y="4625256"/>
                        <a:pt x="175030" y="4815755"/>
                        <a:pt x="176054" y="4817803"/>
                      </a:cubicBezTo>
                      <a:cubicBezTo>
                        <a:pt x="185067" y="4854674"/>
                        <a:pt x="191827" y="5013630"/>
                        <a:pt x="190803" y="5009533"/>
                      </a:cubicBezTo>
                      <a:cubicBezTo>
                        <a:pt x="192442" y="5034114"/>
                        <a:pt x="228084" y="5174632"/>
                        <a:pt x="230132" y="5176680"/>
                      </a:cubicBezTo>
                      <a:cubicBezTo>
                        <a:pt x="237506" y="5208634"/>
                        <a:pt x="258605" y="5353455"/>
                        <a:pt x="259629" y="5358575"/>
                      </a:cubicBezTo>
                      <a:lnTo>
                        <a:pt x="289125" y="5496227"/>
                      </a:lnTo>
                      <a:cubicBezTo>
                        <a:pt x="294860" y="5521627"/>
                        <a:pt x="347094" y="5611141"/>
                        <a:pt x="348118" y="5614213"/>
                      </a:cubicBezTo>
                      <a:cubicBezTo>
                        <a:pt x="359589" y="5633058"/>
                        <a:pt x="395232" y="5920036"/>
                        <a:pt x="397280" y="5919012"/>
                      </a:cubicBezTo>
                      <a:cubicBezTo>
                        <a:pt x="403016" y="5970631"/>
                        <a:pt x="434766" y="6153962"/>
                        <a:pt x="431693" y="6154986"/>
                      </a:cubicBezTo>
                      <a:cubicBezTo>
                        <a:pt x="436609" y="6195954"/>
                        <a:pt x="432717" y="6216847"/>
                        <a:pt x="431693" y="6218895"/>
                      </a:cubicBezTo>
                      <a:cubicBezTo>
                        <a:pt x="430054" y="6229546"/>
                        <a:pt x="345251" y="6341798"/>
                        <a:pt x="343203" y="6341798"/>
                      </a:cubicBezTo>
                    </a:path>
                  </a:pathLst>
                </a:custGeom>
                <a:noFill/>
                <a:ln w="38100" cap="flat" cmpd="sng">
                  <a:solidFill>
                    <a:srgbClr val="00666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45733" tIns="22867" rIns="45733" bIns="22867" anchor="ctr" anchorCtr="0">
                  <a:noAutofit/>
                </a:bodyPr>
                <a:lstStyle/>
                <a:p>
                  <a:pPr algn="ctr"/>
                  <a:endParaRPr sz="667">
                    <a:solidFill>
                      <a:schemeClr val="lt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2" name="Google Shape;345;p41"/>
                <p:cNvSpPr/>
                <p:nvPr/>
              </p:nvSpPr>
              <p:spPr>
                <a:xfrm>
                  <a:off x="3773693" y="2560916"/>
                  <a:ext cx="1301583" cy="123004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11634" h="4641669" extrusionOk="0">
                      <a:moveTo>
                        <a:pt x="4911634" y="0"/>
                      </a:moveTo>
                      <a:lnTo>
                        <a:pt x="4789714" y="165463"/>
                      </a:lnTo>
                      <a:lnTo>
                        <a:pt x="4572000" y="322217"/>
                      </a:lnTo>
                      <a:lnTo>
                        <a:pt x="4180114" y="783772"/>
                      </a:lnTo>
                      <a:lnTo>
                        <a:pt x="4058194" y="984069"/>
                      </a:lnTo>
                      <a:lnTo>
                        <a:pt x="3944983" y="1123406"/>
                      </a:lnTo>
                      <a:lnTo>
                        <a:pt x="3884023" y="1201783"/>
                      </a:lnTo>
                      <a:lnTo>
                        <a:pt x="3831771" y="1236617"/>
                      </a:lnTo>
                      <a:lnTo>
                        <a:pt x="3596640" y="1254034"/>
                      </a:lnTo>
                      <a:lnTo>
                        <a:pt x="3422468" y="1332412"/>
                      </a:lnTo>
                      <a:lnTo>
                        <a:pt x="3213463" y="1515292"/>
                      </a:lnTo>
                      <a:lnTo>
                        <a:pt x="2838994" y="1863634"/>
                      </a:lnTo>
                      <a:lnTo>
                        <a:pt x="2621280" y="2037806"/>
                      </a:lnTo>
                      <a:lnTo>
                        <a:pt x="2447108" y="2211977"/>
                      </a:lnTo>
                      <a:lnTo>
                        <a:pt x="2368731" y="2299063"/>
                      </a:lnTo>
                      <a:lnTo>
                        <a:pt x="2272937" y="2455817"/>
                      </a:lnTo>
                      <a:lnTo>
                        <a:pt x="2142308" y="2778034"/>
                      </a:lnTo>
                      <a:lnTo>
                        <a:pt x="2055223" y="3021874"/>
                      </a:lnTo>
                      <a:lnTo>
                        <a:pt x="2002971" y="3117669"/>
                      </a:lnTo>
                      <a:lnTo>
                        <a:pt x="1950720" y="3161212"/>
                      </a:lnTo>
                      <a:lnTo>
                        <a:pt x="1793966" y="3213463"/>
                      </a:lnTo>
                      <a:lnTo>
                        <a:pt x="1515291" y="3291840"/>
                      </a:lnTo>
                      <a:lnTo>
                        <a:pt x="1280160" y="3370217"/>
                      </a:lnTo>
                      <a:lnTo>
                        <a:pt x="957943" y="3518263"/>
                      </a:lnTo>
                      <a:lnTo>
                        <a:pt x="722811" y="3648892"/>
                      </a:lnTo>
                      <a:lnTo>
                        <a:pt x="679268" y="3692434"/>
                      </a:lnTo>
                      <a:lnTo>
                        <a:pt x="583474" y="3840480"/>
                      </a:lnTo>
                      <a:lnTo>
                        <a:pt x="426720" y="4005943"/>
                      </a:lnTo>
                      <a:lnTo>
                        <a:pt x="322217" y="4206240"/>
                      </a:lnTo>
                      <a:lnTo>
                        <a:pt x="209006" y="4345577"/>
                      </a:lnTo>
                      <a:lnTo>
                        <a:pt x="17417" y="4537166"/>
                      </a:lnTo>
                      <a:lnTo>
                        <a:pt x="0" y="4641669"/>
                      </a:lnTo>
                    </a:path>
                  </a:pathLst>
                </a:custGeom>
                <a:noFill/>
                <a:ln w="38100" cap="flat" cmpd="sng">
                  <a:solidFill>
                    <a:srgbClr val="2E711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45733" tIns="22867" rIns="45733" bIns="22867" anchor="ctr" anchorCtr="0">
                  <a:noAutofit/>
                </a:bodyPr>
                <a:lstStyle/>
                <a:p>
                  <a:pPr algn="ctr"/>
                  <a:endParaRPr sz="667">
                    <a:solidFill>
                      <a:schemeClr val="lt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3" name="Google Shape;346;p41"/>
                <p:cNvSpPr/>
                <p:nvPr/>
              </p:nvSpPr>
              <p:spPr>
                <a:xfrm>
                  <a:off x="2749485" y="1744358"/>
                  <a:ext cx="1436891" cy="7822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22232" h="2951748" extrusionOk="0">
                      <a:moveTo>
                        <a:pt x="0" y="2951748"/>
                      </a:moveTo>
                      <a:lnTo>
                        <a:pt x="136358" y="2671011"/>
                      </a:lnTo>
                      <a:lnTo>
                        <a:pt x="200527" y="2574758"/>
                      </a:lnTo>
                      <a:lnTo>
                        <a:pt x="288758" y="2406316"/>
                      </a:lnTo>
                      <a:lnTo>
                        <a:pt x="368969" y="2334127"/>
                      </a:lnTo>
                      <a:lnTo>
                        <a:pt x="625642" y="2013284"/>
                      </a:lnTo>
                      <a:lnTo>
                        <a:pt x="697832" y="1900990"/>
                      </a:lnTo>
                      <a:lnTo>
                        <a:pt x="770021" y="1836821"/>
                      </a:lnTo>
                      <a:lnTo>
                        <a:pt x="882316" y="1716505"/>
                      </a:lnTo>
                      <a:lnTo>
                        <a:pt x="938463" y="1660358"/>
                      </a:lnTo>
                      <a:lnTo>
                        <a:pt x="954506" y="1556084"/>
                      </a:lnTo>
                      <a:lnTo>
                        <a:pt x="986590" y="1427748"/>
                      </a:lnTo>
                      <a:lnTo>
                        <a:pt x="1018674" y="1371600"/>
                      </a:lnTo>
                      <a:lnTo>
                        <a:pt x="1106906" y="1315453"/>
                      </a:lnTo>
                      <a:lnTo>
                        <a:pt x="1187116" y="1195137"/>
                      </a:lnTo>
                      <a:lnTo>
                        <a:pt x="1251285" y="1050758"/>
                      </a:lnTo>
                      <a:lnTo>
                        <a:pt x="1331495" y="882316"/>
                      </a:lnTo>
                      <a:lnTo>
                        <a:pt x="1427748" y="858253"/>
                      </a:lnTo>
                      <a:lnTo>
                        <a:pt x="1564106" y="850232"/>
                      </a:lnTo>
                      <a:lnTo>
                        <a:pt x="1684421" y="850232"/>
                      </a:lnTo>
                      <a:lnTo>
                        <a:pt x="1836821" y="850232"/>
                      </a:lnTo>
                      <a:lnTo>
                        <a:pt x="1973179" y="842211"/>
                      </a:lnTo>
                      <a:lnTo>
                        <a:pt x="2093495" y="842211"/>
                      </a:lnTo>
                      <a:lnTo>
                        <a:pt x="2221832" y="818148"/>
                      </a:lnTo>
                      <a:lnTo>
                        <a:pt x="2366211" y="770021"/>
                      </a:lnTo>
                      <a:lnTo>
                        <a:pt x="2574758" y="697832"/>
                      </a:lnTo>
                      <a:lnTo>
                        <a:pt x="2703095" y="689811"/>
                      </a:lnTo>
                      <a:lnTo>
                        <a:pt x="2815390" y="665748"/>
                      </a:lnTo>
                      <a:lnTo>
                        <a:pt x="2919663" y="633663"/>
                      </a:lnTo>
                      <a:lnTo>
                        <a:pt x="3120190" y="577516"/>
                      </a:lnTo>
                      <a:lnTo>
                        <a:pt x="3240506" y="553453"/>
                      </a:lnTo>
                      <a:lnTo>
                        <a:pt x="3424990" y="561474"/>
                      </a:lnTo>
                      <a:lnTo>
                        <a:pt x="3505200" y="561474"/>
                      </a:lnTo>
                      <a:lnTo>
                        <a:pt x="3657600" y="521369"/>
                      </a:lnTo>
                      <a:lnTo>
                        <a:pt x="3793958" y="481263"/>
                      </a:lnTo>
                      <a:lnTo>
                        <a:pt x="3922295" y="425116"/>
                      </a:lnTo>
                      <a:lnTo>
                        <a:pt x="4106779" y="336884"/>
                      </a:lnTo>
                      <a:lnTo>
                        <a:pt x="4243137" y="240632"/>
                      </a:lnTo>
                      <a:lnTo>
                        <a:pt x="4363453" y="168442"/>
                      </a:lnTo>
                      <a:lnTo>
                        <a:pt x="4467727" y="128337"/>
                      </a:lnTo>
                      <a:lnTo>
                        <a:pt x="4604085" y="80211"/>
                      </a:lnTo>
                      <a:lnTo>
                        <a:pt x="4700337" y="16042"/>
                      </a:lnTo>
                      <a:lnTo>
                        <a:pt x="4788569" y="0"/>
                      </a:lnTo>
                      <a:lnTo>
                        <a:pt x="4852737" y="16042"/>
                      </a:lnTo>
                      <a:lnTo>
                        <a:pt x="4997116" y="104274"/>
                      </a:lnTo>
                      <a:lnTo>
                        <a:pt x="5013158" y="144379"/>
                      </a:lnTo>
                      <a:lnTo>
                        <a:pt x="5173579" y="208548"/>
                      </a:lnTo>
                      <a:lnTo>
                        <a:pt x="5245769" y="272716"/>
                      </a:lnTo>
                      <a:lnTo>
                        <a:pt x="5350042" y="320842"/>
                      </a:lnTo>
                      <a:lnTo>
                        <a:pt x="5422232" y="344905"/>
                      </a:lnTo>
                    </a:path>
                  </a:pathLst>
                </a:custGeom>
                <a:noFill/>
                <a:ln w="38100" cap="flat" cmpd="sng">
                  <a:solidFill>
                    <a:srgbClr val="CC990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45733" tIns="22867" rIns="45733" bIns="22867" anchor="ctr" anchorCtr="0">
                  <a:noAutofit/>
                </a:bodyPr>
                <a:lstStyle/>
                <a:p>
                  <a:pPr algn="ctr"/>
                  <a:endParaRPr sz="667">
                    <a:solidFill>
                      <a:schemeClr val="lt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4" name="Google Shape;347;p41"/>
                <p:cNvSpPr/>
                <p:nvPr/>
              </p:nvSpPr>
              <p:spPr>
                <a:xfrm>
                  <a:off x="3162877" y="1704814"/>
                  <a:ext cx="1173030" cy="123177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26527" h="4648200" extrusionOk="0">
                      <a:moveTo>
                        <a:pt x="4426527" y="0"/>
                      </a:moveTo>
                      <a:lnTo>
                        <a:pt x="4260273" y="166255"/>
                      </a:lnTo>
                      <a:lnTo>
                        <a:pt x="4204854" y="214746"/>
                      </a:lnTo>
                      <a:lnTo>
                        <a:pt x="3934691" y="436419"/>
                      </a:lnTo>
                      <a:lnTo>
                        <a:pt x="3851563" y="526473"/>
                      </a:lnTo>
                      <a:lnTo>
                        <a:pt x="3768436" y="658091"/>
                      </a:lnTo>
                      <a:lnTo>
                        <a:pt x="3636818" y="852055"/>
                      </a:lnTo>
                      <a:lnTo>
                        <a:pt x="3553691" y="969819"/>
                      </a:lnTo>
                      <a:lnTo>
                        <a:pt x="3484418" y="1080655"/>
                      </a:lnTo>
                      <a:lnTo>
                        <a:pt x="3325091" y="1212273"/>
                      </a:lnTo>
                      <a:lnTo>
                        <a:pt x="3158836" y="1330037"/>
                      </a:lnTo>
                      <a:lnTo>
                        <a:pt x="3013363" y="1433946"/>
                      </a:lnTo>
                      <a:lnTo>
                        <a:pt x="2708563" y="1662546"/>
                      </a:lnTo>
                      <a:lnTo>
                        <a:pt x="2473036" y="1863437"/>
                      </a:lnTo>
                      <a:lnTo>
                        <a:pt x="2410691" y="1932709"/>
                      </a:lnTo>
                      <a:lnTo>
                        <a:pt x="2306782" y="2085109"/>
                      </a:lnTo>
                      <a:lnTo>
                        <a:pt x="2265218" y="2182091"/>
                      </a:lnTo>
                      <a:lnTo>
                        <a:pt x="2168236" y="2348346"/>
                      </a:lnTo>
                      <a:lnTo>
                        <a:pt x="2105891" y="2493819"/>
                      </a:lnTo>
                      <a:lnTo>
                        <a:pt x="1960418" y="2680855"/>
                      </a:lnTo>
                      <a:lnTo>
                        <a:pt x="1821873" y="2833255"/>
                      </a:lnTo>
                      <a:lnTo>
                        <a:pt x="1711036" y="3110346"/>
                      </a:lnTo>
                      <a:lnTo>
                        <a:pt x="1586345" y="3373582"/>
                      </a:lnTo>
                      <a:lnTo>
                        <a:pt x="1544782" y="3442855"/>
                      </a:lnTo>
                      <a:lnTo>
                        <a:pt x="1406236" y="3546764"/>
                      </a:lnTo>
                      <a:lnTo>
                        <a:pt x="1343891" y="3609109"/>
                      </a:lnTo>
                      <a:lnTo>
                        <a:pt x="1253836" y="3733800"/>
                      </a:lnTo>
                      <a:lnTo>
                        <a:pt x="1149927" y="3803073"/>
                      </a:lnTo>
                      <a:lnTo>
                        <a:pt x="1032163" y="3893128"/>
                      </a:lnTo>
                      <a:lnTo>
                        <a:pt x="796636" y="4066309"/>
                      </a:lnTo>
                      <a:lnTo>
                        <a:pt x="630382" y="4184073"/>
                      </a:lnTo>
                      <a:lnTo>
                        <a:pt x="484909" y="4274128"/>
                      </a:lnTo>
                      <a:lnTo>
                        <a:pt x="304800" y="4433455"/>
                      </a:lnTo>
                      <a:lnTo>
                        <a:pt x="187036" y="4537364"/>
                      </a:lnTo>
                      <a:lnTo>
                        <a:pt x="96982" y="4551219"/>
                      </a:lnTo>
                      <a:lnTo>
                        <a:pt x="0" y="4648200"/>
                      </a:lnTo>
                    </a:path>
                  </a:pathLst>
                </a:custGeom>
                <a:noFill/>
                <a:ln w="38100" cap="flat" cmpd="sng">
                  <a:solidFill>
                    <a:srgbClr val="CCCC0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45733" tIns="22867" rIns="45733" bIns="22867" anchor="ctr" anchorCtr="0">
                  <a:noAutofit/>
                </a:bodyPr>
                <a:lstStyle/>
                <a:p>
                  <a:pPr algn="ctr"/>
                  <a:endParaRPr sz="667">
                    <a:solidFill>
                      <a:schemeClr val="lt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5" name="Google Shape;348;p41"/>
                <p:cNvSpPr/>
                <p:nvPr/>
              </p:nvSpPr>
              <p:spPr>
                <a:xfrm>
                  <a:off x="3892428" y="1798228"/>
                  <a:ext cx="1530629" cy="123177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75960" h="4648200" extrusionOk="0">
                      <a:moveTo>
                        <a:pt x="5775960" y="0"/>
                      </a:moveTo>
                      <a:lnTo>
                        <a:pt x="5692140" y="175260"/>
                      </a:lnTo>
                      <a:lnTo>
                        <a:pt x="5577840" y="320040"/>
                      </a:lnTo>
                      <a:lnTo>
                        <a:pt x="5318760" y="472440"/>
                      </a:lnTo>
                      <a:lnTo>
                        <a:pt x="5120640" y="594360"/>
                      </a:lnTo>
                      <a:lnTo>
                        <a:pt x="4831080" y="807720"/>
                      </a:lnTo>
                      <a:lnTo>
                        <a:pt x="4579620" y="1013460"/>
                      </a:lnTo>
                      <a:lnTo>
                        <a:pt x="4320540" y="1150620"/>
                      </a:lnTo>
                      <a:lnTo>
                        <a:pt x="4084320" y="1287780"/>
                      </a:lnTo>
                      <a:lnTo>
                        <a:pt x="4061460" y="1348740"/>
                      </a:lnTo>
                      <a:lnTo>
                        <a:pt x="3916680" y="1699260"/>
                      </a:lnTo>
                      <a:lnTo>
                        <a:pt x="3870960" y="1775460"/>
                      </a:lnTo>
                      <a:lnTo>
                        <a:pt x="3771900" y="1859280"/>
                      </a:lnTo>
                      <a:lnTo>
                        <a:pt x="2453640" y="2735580"/>
                      </a:lnTo>
                      <a:lnTo>
                        <a:pt x="1607820" y="3284220"/>
                      </a:lnTo>
                      <a:lnTo>
                        <a:pt x="731520" y="3840480"/>
                      </a:lnTo>
                      <a:lnTo>
                        <a:pt x="457200" y="4008120"/>
                      </a:lnTo>
                      <a:lnTo>
                        <a:pt x="0" y="4648200"/>
                      </a:lnTo>
                    </a:path>
                  </a:pathLst>
                </a:custGeom>
                <a:noFill/>
                <a:ln w="38100" cap="flat" cmpd="sng">
                  <a:solidFill>
                    <a:srgbClr val="00CC0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45733" tIns="22867" rIns="45733" bIns="22867" anchor="ctr" anchorCtr="0">
                  <a:noAutofit/>
                </a:bodyPr>
                <a:lstStyle/>
                <a:p>
                  <a:pPr algn="ctr"/>
                  <a:endParaRPr sz="667">
                    <a:solidFill>
                      <a:schemeClr val="lt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6" name="Google Shape;349;p41"/>
                <p:cNvSpPr/>
                <p:nvPr/>
              </p:nvSpPr>
              <p:spPr>
                <a:xfrm>
                  <a:off x="5366115" y="1691600"/>
                  <a:ext cx="162900" cy="95100"/>
                </a:xfrm>
                <a:prstGeom prst="rect">
                  <a:avLst/>
                </a:prstGeom>
                <a:solidFill>
                  <a:srgbClr val="00CC00"/>
                </a:solidFill>
                <a:ln>
                  <a:noFill/>
                </a:ln>
                <a:effectLst>
                  <a:outerShdw blurRad="63500" sx="102000" sy="102000" algn="ctr" rotWithShape="0">
                    <a:srgbClr val="000000">
                      <a:alpha val="40000"/>
                    </a:srgbClr>
                  </a:outerShdw>
                </a:effectLst>
              </p:spPr>
              <p:txBody>
                <a:bodyPr spcFirstLastPara="1" wrap="square" lIns="45733" tIns="22867" rIns="45733" bIns="22867" anchor="ctr" anchorCtr="0">
                  <a:noAutofit/>
                </a:bodyPr>
                <a:lstStyle/>
                <a:p>
                  <a:pPr algn="ctr"/>
                  <a:r>
                    <a:rPr lang="es" sz="800" b="1">
                      <a:solidFill>
                        <a:schemeClr val="lt1"/>
                      </a:solidFill>
                      <a:latin typeface="Teko"/>
                      <a:ea typeface="Teko"/>
                      <a:cs typeface="Teko"/>
                      <a:sym typeface="Teko"/>
                    </a:rPr>
                    <a:t>11</a:t>
                  </a:r>
                  <a:endParaRPr sz="667"/>
                </a:p>
              </p:txBody>
            </p:sp>
            <p:sp>
              <p:nvSpPr>
                <p:cNvPr id="77" name="Google Shape;350;p41"/>
                <p:cNvSpPr/>
                <p:nvPr/>
              </p:nvSpPr>
              <p:spPr>
                <a:xfrm>
                  <a:off x="3840218" y="3045150"/>
                  <a:ext cx="150300" cy="95100"/>
                </a:xfrm>
                <a:prstGeom prst="rect">
                  <a:avLst/>
                </a:prstGeom>
                <a:solidFill>
                  <a:srgbClr val="00CC00"/>
                </a:solidFill>
                <a:ln>
                  <a:noFill/>
                </a:ln>
                <a:effectLst>
                  <a:outerShdw blurRad="63500" sx="102000" sy="102000" algn="ctr" rotWithShape="0">
                    <a:srgbClr val="000000">
                      <a:alpha val="40000"/>
                    </a:srgbClr>
                  </a:outerShdw>
                </a:effectLst>
              </p:spPr>
              <p:txBody>
                <a:bodyPr spcFirstLastPara="1" wrap="square" lIns="45733" tIns="22867" rIns="45733" bIns="22867" anchor="ctr" anchorCtr="0">
                  <a:noAutofit/>
                </a:bodyPr>
                <a:lstStyle/>
                <a:p>
                  <a:pPr algn="ctr"/>
                  <a:r>
                    <a:rPr lang="es" sz="800" b="1">
                      <a:solidFill>
                        <a:schemeClr val="lt1"/>
                      </a:solidFill>
                      <a:latin typeface="Teko"/>
                      <a:ea typeface="Teko"/>
                      <a:cs typeface="Teko"/>
                      <a:sym typeface="Teko"/>
                    </a:rPr>
                    <a:t>11</a:t>
                  </a:r>
                  <a:endParaRPr sz="667"/>
                </a:p>
              </p:txBody>
            </p:sp>
            <p:sp>
              <p:nvSpPr>
                <p:cNvPr id="78" name="Google Shape;351;p41"/>
                <p:cNvSpPr/>
                <p:nvPr/>
              </p:nvSpPr>
              <p:spPr>
                <a:xfrm>
                  <a:off x="5088775" y="2514025"/>
                  <a:ext cx="162900" cy="95100"/>
                </a:xfrm>
                <a:prstGeom prst="rect">
                  <a:avLst/>
                </a:prstGeom>
                <a:solidFill>
                  <a:srgbClr val="2E7115"/>
                </a:solidFill>
                <a:ln>
                  <a:noFill/>
                </a:ln>
                <a:effectLst>
                  <a:outerShdw blurRad="63500" sx="102000" sy="102000" algn="ctr" rotWithShape="0">
                    <a:srgbClr val="000000">
                      <a:alpha val="40000"/>
                    </a:srgbClr>
                  </a:outerShdw>
                </a:effectLst>
              </p:spPr>
              <p:txBody>
                <a:bodyPr spcFirstLastPara="1" wrap="square" lIns="45733" tIns="22867" rIns="45733" bIns="22867" anchor="ctr" anchorCtr="0">
                  <a:noAutofit/>
                </a:bodyPr>
                <a:lstStyle/>
                <a:p>
                  <a:pPr algn="ctr"/>
                  <a:r>
                    <a:rPr lang="es" sz="800" b="1">
                      <a:solidFill>
                        <a:schemeClr val="lt1"/>
                      </a:solidFill>
                      <a:latin typeface="Teko"/>
                      <a:ea typeface="Teko"/>
                      <a:cs typeface="Teko"/>
                      <a:sym typeface="Teko"/>
                    </a:rPr>
                    <a:t>12</a:t>
                  </a:r>
                  <a:endParaRPr sz="667"/>
                </a:p>
              </p:txBody>
            </p:sp>
            <p:sp>
              <p:nvSpPr>
                <p:cNvPr id="79" name="Google Shape;352;p41"/>
                <p:cNvSpPr/>
                <p:nvPr/>
              </p:nvSpPr>
              <p:spPr>
                <a:xfrm>
                  <a:off x="3726369" y="3795025"/>
                  <a:ext cx="162900" cy="95100"/>
                </a:xfrm>
                <a:prstGeom prst="rect">
                  <a:avLst/>
                </a:prstGeom>
                <a:solidFill>
                  <a:srgbClr val="2E7115"/>
                </a:solidFill>
                <a:ln>
                  <a:noFill/>
                </a:ln>
                <a:effectLst>
                  <a:outerShdw blurRad="63500" sx="102000" sy="102000" algn="ctr" rotWithShape="0">
                    <a:srgbClr val="000000">
                      <a:alpha val="40000"/>
                    </a:srgbClr>
                  </a:outerShdw>
                </a:effectLst>
              </p:spPr>
              <p:txBody>
                <a:bodyPr spcFirstLastPara="1" wrap="square" lIns="45733" tIns="22867" rIns="45733" bIns="22867" anchor="ctr" anchorCtr="0">
                  <a:noAutofit/>
                </a:bodyPr>
                <a:lstStyle/>
                <a:p>
                  <a:pPr algn="ctr"/>
                  <a:r>
                    <a:rPr lang="es" sz="667" b="1">
                      <a:solidFill>
                        <a:schemeClr val="lt1"/>
                      </a:solidFill>
                      <a:latin typeface="Teko"/>
                      <a:ea typeface="Teko"/>
                      <a:cs typeface="Teko"/>
                      <a:sym typeface="Teko"/>
                    </a:rPr>
                    <a:t>12</a:t>
                  </a:r>
                  <a:endParaRPr sz="533"/>
                </a:p>
              </p:txBody>
            </p:sp>
            <p:sp>
              <p:nvSpPr>
                <p:cNvPr id="80" name="Google Shape;353;p41"/>
                <p:cNvSpPr/>
                <p:nvPr/>
              </p:nvSpPr>
              <p:spPr>
                <a:xfrm>
                  <a:off x="4656219" y="3465625"/>
                  <a:ext cx="162900" cy="95100"/>
                </a:xfrm>
                <a:prstGeom prst="rect">
                  <a:avLst/>
                </a:prstGeom>
                <a:solidFill>
                  <a:srgbClr val="01AAA8"/>
                </a:solidFill>
                <a:ln>
                  <a:noFill/>
                </a:ln>
                <a:effectLst>
                  <a:outerShdw blurRad="63500" sx="102000" sy="102000" algn="ctr" rotWithShape="0">
                    <a:srgbClr val="000000">
                      <a:alpha val="40000"/>
                    </a:srgbClr>
                  </a:outerShdw>
                </a:effectLst>
              </p:spPr>
              <p:txBody>
                <a:bodyPr spcFirstLastPara="1" wrap="square" lIns="45733" tIns="22867" rIns="45733" bIns="22867" anchor="ctr" anchorCtr="0">
                  <a:noAutofit/>
                </a:bodyPr>
                <a:lstStyle/>
                <a:p>
                  <a:pPr algn="ctr"/>
                  <a:r>
                    <a:rPr lang="es" sz="800" b="1">
                      <a:solidFill>
                        <a:schemeClr val="lt1"/>
                      </a:solidFill>
                      <a:latin typeface="Teko"/>
                      <a:ea typeface="Teko"/>
                      <a:cs typeface="Teko"/>
                      <a:sym typeface="Teko"/>
                    </a:rPr>
                    <a:t>13</a:t>
                  </a:r>
                  <a:endParaRPr sz="667"/>
                </a:p>
              </p:txBody>
            </p:sp>
            <p:sp>
              <p:nvSpPr>
                <p:cNvPr id="81" name="Google Shape;354;p41"/>
                <p:cNvSpPr/>
                <p:nvPr/>
              </p:nvSpPr>
              <p:spPr>
                <a:xfrm>
                  <a:off x="5160200" y="2034350"/>
                  <a:ext cx="150300" cy="95100"/>
                </a:xfrm>
                <a:prstGeom prst="rect">
                  <a:avLst/>
                </a:prstGeom>
                <a:solidFill>
                  <a:srgbClr val="01AAA8"/>
                </a:solidFill>
                <a:ln>
                  <a:noFill/>
                </a:ln>
                <a:effectLst>
                  <a:outerShdw blurRad="63500" sx="102000" sy="102000" algn="ctr" rotWithShape="0">
                    <a:srgbClr val="000000">
                      <a:alpha val="40000"/>
                    </a:srgbClr>
                  </a:outerShdw>
                </a:effectLst>
              </p:spPr>
              <p:txBody>
                <a:bodyPr spcFirstLastPara="1" wrap="square" lIns="45733" tIns="22867" rIns="45733" bIns="22867" anchor="ctr" anchorCtr="0">
                  <a:noAutofit/>
                </a:bodyPr>
                <a:lstStyle/>
                <a:p>
                  <a:pPr algn="ctr"/>
                  <a:r>
                    <a:rPr lang="es" sz="800" b="1">
                      <a:solidFill>
                        <a:schemeClr val="lt1"/>
                      </a:solidFill>
                      <a:latin typeface="Teko"/>
                      <a:ea typeface="Teko"/>
                      <a:cs typeface="Teko"/>
                      <a:sym typeface="Teko"/>
                    </a:rPr>
                    <a:t>13</a:t>
                  </a:r>
                  <a:endParaRPr sz="667"/>
                </a:p>
              </p:txBody>
            </p:sp>
            <p:sp>
              <p:nvSpPr>
                <p:cNvPr id="82" name="Google Shape;355;p41"/>
                <p:cNvSpPr/>
                <p:nvPr/>
              </p:nvSpPr>
              <p:spPr>
                <a:xfrm>
                  <a:off x="5220457" y="3845725"/>
                  <a:ext cx="162900" cy="95100"/>
                </a:xfrm>
                <a:prstGeom prst="rect">
                  <a:avLst/>
                </a:prstGeom>
                <a:solidFill>
                  <a:srgbClr val="006666"/>
                </a:solidFill>
                <a:ln>
                  <a:noFill/>
                </a:ln>
                <a:effectLst>
                  <a:outerShdw blurRad="63500" sx="102000" sy="102000" algn="ctr" rotWithShape="0">
                    <a:srgbClr val="000000">
                      <a:alpha val="40000"/>
                    </a:srgbClr>
                  </a:outerShdw>
                </a:effectLst>
              </p:spPr>
              <p:txBody>
                <a:bodyPr spcFirstLastPara="1" wrap="square" lIns="45733" tIns="22867" rIns="45733" bIns="22867" anchor="ctr" anchorCtr="0">
                  <a:noAutofit/>
                </a:bodyPr>
                <a:lstStyle/>
                <a:p>
                  <a:pPr algn="ctr"/>
                  <a:r>
                    <a:rPr lang="es" sz="800" b="1">
                      <a:solidFill>
                        <a:schemeClr val="lt1"/>
                      </a:solidFill>
                      <a:latin typeface="Teko"/>
                      <a:ea typeface="Teko"/>
                      <a:cs typeface="Teko"/>
                      <a:sym typeface="Teko"/>
                    </a:rPr>
                    <a:t>14</a:t>
                  </a:r>
                  <a:endParaRPr sz="667"/>
                </a:p>
              </p:txBody>
            </p:sp>
            <p:sp>
              <p:nvSpPr>
                <p:cNvPr id="83" name="Google Shape;356;p41"/>
                <p:cNvSpPr/>
                <p:nvPr/>
              </p:nvSpPr>
              <p:spPr>
                <a:xfrm>
                  <a:off x="6092743" y="2052075"/>
                  <a:ext cx="162900" cy="95100"/>
                </a:xfrm>
                <a:prstGeom prst="rect">
                  <a:avLst/>
                </a:prstGeom>
                <a:solidFill>
                  <a:srgbClr val="006666"/>
                </a:solidFill>
                <a:ln>
                  <a:noFill/>
                </a:ln>
                <a:effectLst>
                  <a:outerShdw blurRad="63500" sx="102000" sy="102000" algn="ctr" rotWithShape="0">
                    <a:srgbClr val="000000">
                      <a:alpha val="40000"/>
                    </a:srgbClr>
                  </a:outerShdw>
                </a:effectLst>
              </p:spPr>
              <p:txBody>
                <a:bodyPr spcFirstLastPara="1" wrap="square" lIns="45733" tIns="22867" rIns="45733" bIns="22867" anchor="ctr" anchorCtr="0">
                  <a:noAutofit/>
                </a:bodyPr>
                <a:lstStyle/>
                <a:p>
                  <a:pPr algn="ctr"/>
                  <a:r>
                    <a:rPr lang="es" sz="800" b="1">
                      <a:solidFill>
                        <a:schemeClr val="lt1"/>
                      </a:solidFill>
                      <a:latin typeface="Teko"/>
                      <a:ea typeface="Teko"/>
                      <a:cs typeface="Teko"/>
                      <a:sym typeface="Teko"/>
                    </a:rPr>
                    <a:t>14</a:t>
                  </a:r>
                  <a:endParaRPr sz="667"/>
                </a:p>
              </p:txBody>
            </p:sp>
            <p:sp>
              <p:nvSpPr>
                <p:cNvPr id="84" name="Google Shape;357;p41"/>
                <p:cNvSpPr/>
                <p:nvPr/>
              </p:nvSpPr>
              <p:spPr>
                <a:xfrm>
                  <a:off x="3094774" y="2949400"/>
                  <a:ext cx="150300" cy="95100"/>
                </a:xfrm>
                <a:prstGeom prst="rect">
                  <a:avLst/>
                </a:prstGeom>
                <a:solidFill>
                  <a:srgbClr val="CCCC00"/>
                </a:solidFill>
                <a:ln>
                  <a:noFill/>
                </a:ln>
                <a:effectLst>
                  <a:outerShdw blurRad="63500" sx="102000" sy="102000" algn="ctr" rotWithShape="0">
                    <a:srgbClr val="000000">
                      <a:alpha val="40000"/>
                    </a:srgbClr>
                  </a:outerShdw>
                </a:effectLst>
              </p:spPr>
              <p:txBody>
                <a:bodyPr spcFirstLastPara="1" wrap="square" lIns="45733" tIns="22867" rIns="45733" bIns="22867" anchor="ctr" anchorCtr="0">
                  <a:noAutofit/>
                </a:bodyPr>
                <a:lstStyle/>
                <a:p>
                  <a:pPr algn="ctr"/>
                  <a:r>
                    <a:rPr lang="es" sz="800" b="1">
                      <a:solidFill>
                        <a:schemeClr val="lt1"/>
                      </a:solidFill>
                      <a:latin typeface="Teko"/>
                      <a:ea typeface="Teko"/>
                      <a:cs typeface="Teko"/>
                      <a:sym typeface="Teko"/>
                    </a:rPr>
                    <a:t>10</a:t>
                  </a:r>
                  <a:endParaRPr sz="667"/>
                </a:p>
              </p:txBody>
            </p:sp>
            <p:sp>
              <p:nvSpPr>
                <p:cNvPr id="85" name="Google Shape;358;p41"/>
                <p:cNvSpPr/>
                <p:nvPr/>
              </p:nvSpPr>
              <p:spPr>
                <a:xfrm>
                  <a:off x="4318122" y="1744350"/>
                  <a:ext cx="150300" cy="95100"/>
                </a:xfrm>
                <a:prstGeom prst="rect">
                  <a:avLst/>
                </a:prstGeom>
                <a:solidFill>
                  <a:srgbClr val="CCCC00"/>
                </a:solidFill>
                <a:ln>
                  <a:noFill/>
                </a:ln>
                <a:effectLst>
                  <a:outerShdw blurRad="63500" sx="102000" sy="102000" algn="ctr" rotWithShape="0">
                    <a:srgbClr val="000000">
                      <a:alpha val="40000"/>
                    </a:srgbClr>
                  </a:outerShdw>
                </a:effectLst>
              </p:spPr>
              <p:txBody>
                <a:bodyPr spcFirstLastPara="1" wrap="square" lIns="45733" tIns="22867" rIns="45733" bIns="22867" anchor="ctr" anchorCtr="0">
                  <a:noAutofit/>
                </a:bodyPr>
                <a:lstStyle/>
                <a:p>
                  <a:pPr algn="ctr"/>
                  <a:r>
                    <a:rPr lang="es" sz="800" b="1">
                      <a:solidFill>
                        <a:schemeClr val="lt1"/>
                      </a:solidFill>
                      <a:latin typeface="Teko"/>
                      <a:ea typeface="Teko"/>
                      <a:cs typeface="Teko"/>
                      <a:sym typeface="Teko"/>
                    </a:rPr>
                    <a:t>10</a:t>
                  </a:r>
                  <a:endParaRPr sz="667"/>
                </a:p>
              </p:txBody>
            </p:sp>
            <p:sp>
              <p:nvSpPr>
                <p:cNvPr id="86" name="Google Shape;359;p41"/>
                <p:cNvSpPr/>
                <p:nvPr/>
              </p:nvSpPr>
              <p:spPr>
                <a:xfrm>
                  <a:off x="2697991" y="2546984"/>
                  <a:ext cx="94800" cy="95100"/>
                </a:xfrm>
                <a:prstGeom prst="rect">
                  <a:avLst/>
                </a:prstGeom>
                <a:solidFill>
                  <a:srgbClr val="CC9900"/>
                </a:solidFill>
                <a:ln>
                  <a:noFill/>
                </a:ln>
                <a:effectLst>
                  <a:outerShdw blurRad="63500" sx="102000" sy="102000" algn="ctr" rotWithShape="0">
                    <a:srgbClr val="000000">
                      <a:alpha val="40000"/>
                    </a:srgbClr>
                  </a:outerShdw>
                </a:effectLst>
              </p:spPr>
              <p:txBody>
                <a:bodyPr spcFirstLastPara="1" wrap="square" lIns="45733" tIns="22867" rIns="45733" bIns="22867" anchor="ctr" anchorCtr="0">
                  <a:noAutofit/>
                </a:bodyPr>
                <a:lstStyle/>
                <a:p>
                  <a:pPr algn="ctr"/>
                  <a:r>
                    <a:rPr lang="es" sz="800" b="1">
                      <a:solidFill>
                        <a:schemeClr val="lt1"/>
                      </a:solidFill>
                      <a:latin typeface="Teko"/>
                      <a:ea typeface="Teko"/>
                      <a:cs typeface="Teko"/>
                      <a:sym typeface="Teko"/>
                    </a:rPr>
                    <a:t>9</a:t>
                  </a:r>
                  <a:endParaRPr sz="667"/>
                </a:p>
              </p:txBody>
            </p:sp>
            <p:sp>
              <p:nvSpPr>
                <p:cNvPr id="87" name="Google Shape;360;p41"/>
                <p:cNvSpPr/>
                <p:nvPr/>
              </p:nvSpPr>
              <p:spPr>
                <a:xfrm>
                  <a:off x="4092210" y="1744619"/>
                  <a:ext cx="94800" cy="95100"/>
                </a:xfrm>
                <a:prstGeom prst="rect">
                  <a:avLst/>
                </a:prstGeom>
                <a:solidFill>
                  <a:srgbClr val="CC9900"/>
                </a:solidFill>
                <a:ln>
                  <a:noFill/>
                </a:ln>
                <a:effectLst>
                  <a:outerShdw blurRad="63500" sx="102000" sy="102000" algn="ctr" rotWithShape="0">
                    <a:srgbClr val="000000">
                      <a:alpha val="40000"/>
                    </a:srgbClr>
                  </a:outerShdw>
                </a:effectLst>
              </p:spPr>
              <p:txBody>
                <a:bodyPr spcFirstLastPara="1" wrap="square" lIns="45733" tIns="22867" rIns="45733" bIns="22867" anchor="ctr" anchorCtr="0">
                  <a:noAutofit/>
                </a:bodyPr>
                <a:lstStyle/>
                <a:p>
                  <a:pPr algn="ctr"/>
                  <a:r>
                    <a:rPr lang="es" sz="800" b="1">
                      <a:solidFill>
                        <a:schemeClr val="lt1"/>
                      </a:solidFill>
                      <a:latin typeface="Teko"/>
                      <a:ea typeface="Teko"/>
                      <a:cs typeface="Teko"/>
                      <a:sym typeface="Teko"/>
                    </a:rPr>
                    <a:t>9</a:t>
                  </a:r>
                  <a:endParaRPr sz="667"/>
                </a:p>
              </p:txBody>
            </p:sp>
            <p:sp>
              <p:nvSpPr>
                <p:cNvPr id="88" name="Google Shape;361;p41"/>
                <p:cNvSpPr/>
                <p:nvPr/>
              </p:nvSpPr>
              <p:spPr>
                <a:xfrm>
                  <a:off x="5592447" y="2434388"/>
                  <a:ext cx="94800" cy="95100"/>
                </a:xfrm>
                <a:prstGeom prst="rect">
                  <a:avLst/>
                </a:prstGeom>
                <a:solidFill>
                  <a:srgbClr val="FDBB2F"/>
                </a:solidFill>
                <a:ln>
                  <a:noFill/>
                </a:ln>
                <a:effectLst>
                  <a:outerShdw blurRad="63500" sx="102000" sy="102000" algn="ctr" rotWithShape="0">
                    <a:srgbClr val="000000">
                      <a:alpha val="40000"/>
                    </a:srgbClr>
                  </a:outerShdw>
                </a:effectLst>
              </p:spPr>
              <p:txBody>
                <a:bodyPr spcFirstLastPara="1" wrap="square" lIns="45733" tIns="22867" rIns="45733" bIns="22867" anchor="ctr" anchorCtr="0">
                  <a:noAutofit/>
                </a:bodyPr>
                <a:lstStyle/>
                <a:p>
                  <a:pPr algn="ctr"/>
                  <a:r>
                    <a:rPr lang="es" sz="800" b="1">
                      <a:solidFill>
                        <a:schemeClr val="lt1"/>
                      </a:solidFill>
                      <a:latin typeface="Teko"/>
                      <a:ea typeface="Teko"/>
                      <a:cs typeface="Teko"/>
                      <a:sym typeface="Teko"/>
                    </a:rPr>
                    <a:t>8</a:t>
                  </a:r>
                  <a:endParaRPr sz="667"/>
                </a:p>
              </p:txBody>
            </p:sp>
            <p:sp>
              <p:nvSpPr>
                <p:cNvPr id="89" name="Google Shape;362;p41"/>
                <p:cNvSpPr/>
                <p:nvPr/>
              </p:nvSpPr>
              <p:spPr>
                <a:xfrm>
                  <a:off x="5588128" y="4024773"/>
                  <a:ext cx="94800" cy="95100"/>
                </a:xfrm>
                <a:prstGeom prst="rect">
                  <a:avLst/>
                </a:prstGeom>
                <a:solidFill>
                  <a:srgbClr val="FDBB2F"/>
                </a:solidFill>
                <a:ln>
                  <a:noFill/>
                </a:ln>
                <a:effectLst>
                  <a:outerShdw blurRad="63500" sx="102000" sy="102000" algn="ctr" rotWithShape="0">
                    <a:srgbClr val="000000">
                      <a:alpha val="40000"/>
                    </a:srgbClr>
                  </a:outerShdw>
                </a:effectLst>
              </p:spPr>
              <p:txBody>
                <a:bodyPr spcFirstLastPara="1" wrap="square" lIns="45733" tIns="22867" rIns="45733" bIns="22867" anchor="ctr" anchorCtr="0">
                  <a:noAutofit/>
                </a:bodyPr>
                <a:lstStyle/>
                <a:p>
                  <a:pPr algn="ctr"/>
                  <a:r>
                    <a:rPr lang="es" sz="800" b="1">
                      <a:solidFill>
                        <a:schemeClr val="lt1"/>
                      </a:solidFill>
                      <a:latin typeface="Teko"/>
                      <a:ea typeface="Teko"/>
                      <a:cs typeface="Teko"/>
                      <a:sym typeface="Teko"/>
                    </a:rPr>
                    <a:t>8</a:t>
                  </a:r>
                  <a:endParaRPr sz="667"/>
                </a:p>
              </p:txBody>
            </p:sp>
            <p:sp>
              <p:nvSpPr>
                <p:cNvPr id="90" name="Google Shape;363;p41"/>
                <p:cNvSpPr/>
                <p:nvPr/>
              </p:nvSpPr>
              <p:spPr>
                <a:xfrm>
                  <a:off x="2465115" y="1750727"/>
                  <a:ext cx="94800" cy="95100"/>
                </a:xfrm>
                <a:prstGeom prst="rect">
                  <a:avLst/>
                </a:prstGeom>
                <a:solidFill>
                  <a:srgbClr val="F91F00"/>
                </a:solidFill>
                <a:ln>
                  <a:noFill/>
                </a:ln>
                <a:effectLst>
                  <a:outerShdw blurRad="63500" sx="102000" sy="102000" algn="ctr" rotWithShape="0">
                    <a:srgbClr val="000000">
                      <a:alpha val="40000"/>
                    </a:srgbClr>
                  </a:outerShdw>
                </a:effectLst>
              </p:spPr>
              <p:txBody>
                <a:bodyPr spcFirstLastPara="1" wrap="square" lIns="45733" tIns="22867" rIns="45733" bIns="22867" anchor="ctr" anchorCtr="0">
                  <a:noAutofit/>
                </a:bodyPr>
                <a:lstStyle/>
                <a:p>
                  <a:pPr algn="ctr"/>
                  <a:r>
                    <a:rPr lang="es" sz="800" b="1">
                      <a:solidFill>
                        <a:schemeClr val="lt1"/>
                      </a:solidFill>
                      <a:latin typeface="Teko"/>
                      <a:ea typeface="Teko"/>
                      <a:cs typeface="Teko"/>
                      <a:sym typeface="Teko"/>
                    </a:rPr>
                    <a:t>6</a:t>
                  </a:r>
                  <a:endParaRPr sz="667"/>
                </a:p>
              </p:txBody>
            </p:sp>
            <p:sp>
              <p:nvSpPr>
                <p:cNvPr id="91" name="Google Shape;364;p41"/>
                <p:cNvSpPr/>
                <p:nvPr/>
              </p:nvSpPr>
              <p:spPr>
                <a:xfrm>
                  <a:off x="7287752" y="2364037"/>
                  <a:ext cx="94800" cy="95100"/>
                </a:xfrm>
                <a:prstGeom prst="rect">
                  <a:avLst/>
                </a:prstGeom>
                <a:solidFill>
                  <a:srgbClr val="F91F00"/>
                </a:solidFill>
                <a:ln>
                  <a:noFill/>
                </a:ln>
                <a:effectLst>
                  <a:outerShdw blurRad="63500" sx="102000" sy="102000" algn="ctr" rotWithShape="0">
                    <a:srgbClr val="000000">
                      <a:alpha val="40000"/>
                    </a:srgbClr>
                  </a:outerShdw>
                </a:effectLst>
              </p:spPr>
              <p:txBody>
                <a:bodyPr spcFirstLastPara="1" wrap="square" lIns="45733" tIns="22867" rIns="45733" bIns="22867" anchor="ctr" anchorCtr="0">
                  <a:noAutofit/>
                </a:bodyPr>
                <a:lstStyle/>
                <a:p>
                  <a:pPr algn="ctr"/>
                  <a:r>
                    <a:rPr lang="es" sz="800" b="1">
                      <a:solidFill>
                        <a:schemeClr val="lt1"/>
                      </a:solidFill>
                      <a:latin typeface="Teko"/>
                      <a:ea typeface="Teko"/>
                      <a:cs typeface="Teko"/>
                      <a:sym typeface="Teko"/>
                    </a:rPr>
                    <a:t>6</a:t>
                  </a:r>
                  <a:endParaRPr sz="667"/>
                </a:p>
              </p:txBody>
            </p:sp>
            <p:sp>
              <p:nvSpPr>
                <p:cNvPr id="92" name="Google Shape;365;p41"/>
                <p:cNvSpPr/>
                <p:nvPr/>
              </p:nvSpPr>
              <p:spPr>
                <a:xfrm>
                  <a:off x="3829662" y="1666572"/>
                  <a:ext cx="94800" cy="95100"/>
                </a:xfrm>
                <a:prstGeom prst="rect">
                  <a:avLst/>
                </a:prstGeom>
                <a:solidFill>
                  <a:srgbClr val="C00000"/>
                </a:solidFill>
                <a:ln>
                  <a:noFill/>
                </a:ln>
                <a:effectLst>
                  <a:outerShdw blurRad="63500" sx="102000" sy="102000" algn="ctr" rotWithShape="0">
                    <a:srgbClr val="000000">
                      <a:alpha val="40000"/>
                    </a:srgbClr>
                  </a:outerShdw>
                </a:effectLst>
              </p:spPr>
              <p:txBody>
                <a:bodyPr spcFirstLastPara="1" wrap="square" lIns="45733" tIns="22867" rIns="45733" bIns="22867" anchor="ctr" anchorCtr="0">
                  <a:noAutofit/>
                </a:bodyPr>
                <a:lstStyle/>
                <a:p>
                  <a:pPr algn="ctr"/>
                  <a:r>
                    <a:rPr lang="es" sz="800" b="1">
                      <a:solidFill>
                        <a:schemeClr val="lt1"/>
                      </a:solidFill>
                      <a:latin typeface="Teko"/>
                      <a:ea typeface="Teko"/>
                      <a:cs typeface="Teko"/>
                      <a:sym typeface="Teko"/>
                    </a:rPr>
                    <a:t>5</a:t>
                  </a:r>
                  <a:endParaRPr sz="667"/>
                </a:p>
              </p:txBody>
            </p:sp>
            <p:sp>
              <p:nvSpPr>
                <p:cNvPr id="93" name="Google Shape;366;p41"/>
                <p:cNvSpPr/>
                <p:nvPr/>
              </p:nvSpPr>
              <p:spPr>
                <a:xfrm>
                  <a:off x="5696292" y="3102109"/>
                  <a:ext cx="94800" cy="95100"/>
                </a:xfrm>
                <a:prstGeom prst="rect">
                  <a:avLst/>
                </a:prstGeom>
                <a:solidFill>
                  <a:srgbClr val="C00000"/>
                </a:solidFill>
                <a:ln>
                  <a:noFill/>
                </a:ln>
                <a:effectLst>
                  <a:outerShdw blurRad="63500" sx="102000" sy="102000" algn="ctr" rotWithShape="0">
                    <a:srgbClr val="000000">
                      <a:alpha val="40000"/>
                    </a:srgbClr>
                  </a:outerShdw>
                </a:effectLst>
              </p:spPr>
              <p:txBody>
                <a:bodyPr spcFirstLastPara="1" wrap="square" lIns="45733" tIns="22867" rIns="45733" bIns="22867" anchor="ctr" anchorCtr="0">
                  <a:noAutofit/>
                </a:bodyPr>
                <a:lstStyle/>
                <a:p>
                  <a:pPr algn="ctr"/>
                  <a:r>
                    <a:rPr lang="es" sz="800" b="1">
                      <a:solidFill>
                        <a:schemeClr val="lt1"/>
                      </a:solidFill>
                      <a:latin typeface="Teko"/>
                      <a:ea typeface="Teko"/>
                      <a:cs typeface="Teko"/>
                      <a:sym typeface="Teko"/>
                    </a:rPr>
                    <a:t>5</a:t>
                  </a:r>
                  <a:endParaRPr sz="667"/>
                </a:p>
              </p:txBody>
            </p:sp>
            <p:sp>
              <p:nvSpPr>
                <p:cNvPr id="94" name="Google Shape;367;p41"/>
                <p:cNvSpPr/>
                <p:nvPr/>
              </p:nvSpPr>
              <p:spPr>
                <a:xfrm>
                  <a:off x="4001522" y="1452277"/>
                  <a:ext cx="94800" cy="95100"/>
                </a:xfrm>
                <a:prstGeom prst="rect">
                  <a:avLst/>
                </a:prstGeom>
                <a:solidFill>
                  <a:srgbClr val="A31A84"/>
                </a:solidFill>
                <a:ln>
                  <a:noFill/>
                </a:ln>
                <a:effectLst>
                  <a:outerShdw blurRad="63500" sx="102000" sy="102000" algn="ctr" rotWithShape="0">
                    <a:srgbClr val="000000">
                      <a:alpha val="40000"/>
                    </a:srgbClr>
                  </a:outerShdw>
                </a:effectLst>
              </p:spPr>
              <p:txBody>
                <a:bodyPr spcFirstLastPara="1" wrap="square" lIns="45733" tIns="22867" rIns="45733" bIns="22867" anchor="ctr" anchorCtr="0">
                  <a:noAutofit/>
                </a:bodyPr>
                <a:lstStyle/>
                <a:p>
                  <a:pPr algn="ctr"/>
                  <a:r>
                    <a:rPr lang="es" sz="800" b="1">
                      <a:solidFill>
                        <a:schemeClr val="lt1"/>
                      </a:solidFill>
                      <a:latin typeface="Teko"/>
                      <a:ea typeface="Teko"/>
                      <a:cs typeface="Teko"/>
                      <a:sym typeface="Teko"/>
                    </a:rPr>
                    <a:t>4</a:t>
                  </a:r>
                  <a:endParaRPr sz="667"/>
                </a:p>
              </p:txBody>
            </p:sp>
            <p:sp>
              <p:nvSpPr>
                <p:cNvPr id="95" name="Google Shape;368;p41"/>
                <p:cNvSpPr/>
                <p:nvPr/>
              </p:nvSpPr>
              <p:spPr>
                <a:xfrm>
                  <a:off x="5445135" y="2534673"/>
                  <a:ext cx="94800" cy="95100"/>
                </a:xfrm>
                <a:prstGeom prst="rect">
                  <a:avLst/>
                </a:prstGeom>
                <a:solidFill>
                  <a:srgbClr val="A31A84"/>
                </a:solidFill>
                <a:ln>
                  <a:noFill/>
                </a:ln>
                <a:effectLst>
                  <a:outerShdw blurRad="63500" sx="102000" sy="102000" algn="ctr" rotWithShape="0">
                    <a:srgbClr val="000000">
                      <a:alpha val="40000"/>
                    </a:srgbClr>
                  </a:outerShdw>
                </a:effectLst>
              </p:spPr>
              <p:txBody>
                <a:bodyPr spcFirstLastPara="1" wrap="square" lIns="45733" tIns="22867" rIns="45733" bIns="22867" anchor="ctr" anchorCtr="0">
                  <a:noAutofit/>
                </a:bodyPr>
                <a:lstStyle/>
                <a:p>
                  <a:pPr algn="ctr"/>
                  <a:r>
                    <a:rPr lang="es" sz="800" b="1">
                      <a:solidFill>
                        <a:schemeClr val="lt1"/>
                      </a:solidFill>
                      <a:latin typeface="Teko"/>
                      <a:ea typeface="Teko"/>
                      <a:cs typeface="Teko"/>
                      <a:sym typeface="Teko"/>
                    </a:rPr>
                    <a:t>4</a:t>
                  </a:r>
                  <a:endParaRPr sz="667"/>
                </a:p>
              </p:txBody>
            </p:sp>
            <p:sp>
              <p:nvSpPr>
                <p:cNvPr id="96" name="Google Shape;369;p41"/>
                <p:cNvSpPr/>
                <p:nvPr/>
              </p:nvSpPr>
              <p:spPr>
                <a:xfrm>
                  <a:off x="4213593" y="1570584"/>
                  <a:ext cx="94800" cy="95100"/>
                </a:xfrm>
                <a:prstGeom prst="rect">
                  <a:avLst/>
                </a:prstGeom>
                <a:solidFill>
                  <a:srgbClr val="7B67AF"/>
                </a:solidFill>
                <a:ln>
                  <a:noFill/>
                </a:ln>
                <a:effectLst>
                  <a:outerShdw blurRad="63500" sx="102000" sy="102000" algn="ctr" rotWithShape="0">
                    <a:srgbClr val="000000">
                      <a:alpha val="40000"/>
                    </a:srgbClr>
                  </a:outerShdw>
                </a:effectLst>
              </p:spPr>
              <p:txBody>
                <a:bodyPr spcFirstLastPara="1" wrap="square" lIns="45733" tIns="22867" rIns="45733" bIns="22867" anchor="ctr" anchorCtr="0">
                  <a:noAutofit/>
                </a:bodyPr>
                <a:lstStyle/>
                <a:p>
                  <a:pPr algn="ctr"/>
                  <a:r>
                    <a:rPr lang="es" sz="800" b="1">
                      <a:solidFill>
                        <a:schemeClr val="lt1"/>
                      </a:solidFill>
                      <a:latin typeface="Teko"/>
                      <a:ea typeface="Teko"/>
                      <a:cs typeface="Teko"/>
                      <a:sym typeface="Teko"/>
                    </a:rPr>
                    <a:t>3</a:t>
                  </a:r>
                  <a:endParaRPr sz="667"/>
                </a:p>
              </p:txBody>
            </p:sp>
            <p:sp>
              <p:nvSpPr>
                <p:cNvPr id="97" name="Google Shape;370;p41"/>
                <p:cNvSpPr/>
                <p:nvPr/>
              </p:nvSpPr>
              <p:spPr>
                <a:xfrm>
                  <a:off x="1629316" y="1302053"/>
                  <a:ext cx="94800" cy="95100"/>
                </a:xfrm>
                <a:prstGeom prst="rect">
                  <a:avLst/>
                </a:prstGeom>
                <a:solidFill>
                  <a:srgbClr val="7B67AF"/>
                </a:solidFill>
                <a:ln>
                  <a:noFill/>
                </a:ln>
                <a:effectLst>
                  <a:outerShdw blurRad="63500" sx="102000" sy="102000" algn="ctr" rotWithShape="0">
                    <a:srgbClr val="000000">
                      <a:alpha val="40000"/>
                    </a:srgbClr>
                  </a:outerShdw>
                </a:effectLst>
              </p:spPr>
              <p:txBody>
                <a:bodyPr spcFirstLastPara="1" wrap="square" lIns="45733" tIns="22867" rIns="45733" bIns="22867" anchor="ctr" anchorCtr="0">
                  <a:noAutofit/>
                </a:bodyPr>
                <a:lstStyle/>
                <a:p>
                  <a:pPr algn="ctr"/>
                  <a:r>
                    <a:rPr lang="es" sz="800" b="1">
                      <a:solidFill>
                        <a:schemeClr val="lt1"/>
                      </a:solidFill>
                      <a:latin typeface="Teko"/>
                      <a:ea typeface="Teko"/>
                      <a:cs typeface="Teko"/>
                      <a:sym typeface="Teko"/>
                    </a:rPr>
                    <a:t>3</a:t>
                  </a:r>
                  <a:endParaRPr sz="667"/>
                </a:p>
              </p:txBody>
            </p:sp>
            <p:sp>
              <p:nvSpPr>
                <p:cNvPr id="98" name="Google Shape;371;p41"/>
                <p:cNvSpPr/>
                <p:nvPr/>
              </p:nvSpPr>
              <p:spPr>
                <a:xfrm>
                  <a:off x="4330093" y="1569385"/>
                  <a:ext cx="94800" cy="95100"/>
                </a:xfrm>
                <a:prstGeom prst="rect">
                  <a:avLst/>
                </a:prstGeom>
                <a:solidFill>
                  <a:srgbClr val="00A2FF"/>
                </a:solidFill>
                <a:ln>
                  <a:noFill/>
                </a:ln>
                <a:effectLst>
                  <a:outerShdw blurRad="63500" sx="102000" sy="102000" algn="ctr" rotWithShape="0">
                    <a:srgbClr val="000000">
                      <a:alpha val="40000"/>
                    </a:srgbClr>
                  </a:outerShdw>
                </a:effectLst>
              </p:spPr>
              <p:txBody>
                <a:bodyPr spcFirstLastPara="1" wrap="square" lIns="45733" tIns="22867" rIns="45733" bIns="22867" anchor="ctr" anchorCtr="0">
                  <a:noAutofit/>
                </a:bodyPr>
                <a:lstStyle/>
                <a:p>
                  <a:pPr algn="ctr"/>
                  <a:r>
                    <a:rPr lang="es" sz="800" b="1">
                      <a:solidFill>
                        <a:schemeClr val="lt1"/>
                      </a:solidFill>
                      <a:latin typeface="Teko"/>
                      <a:ea typeface="Teko"/>
                      <a:cs typeface="Teko"/>
                      <a:sym typeface="Teko"/>
                    </a:rPr>
                    <a:t>2</a:t>
                  </a:r>
                  <a:endParaRPr sz="667"/>
                </a:p>
              </p:txBody>
            </p:sp>
            <p:sp>
              <p:nvSpPr>
                <p:cNvPr id="99" name="Google Shape;372;p41"/>
                <p:cNvSpPr/>
                <p:nvPr/>
              </p:nvSpPr>
              <p:spPr>
                <a:xfrm>
                  <a:off x="7176870" y="2570585"/>
                  <a:ext cx="94800" cy="95100"/>
                </a:xfrm>
                <a:prstGeom prst="rect">
                  <a:avLst/>
                </a:prstGeom>
                <a:solidFill>
                  <a:srgbClr val="00A2FF"/>
                </a:solidFill>
                <a:ln>
                  <a:noFill/>
                </a:ln>
                <a:effectLst>
                  <a:outerShdw blurRad="63500" sx="102000" sy="102000" algn="ctr" rotWithShape="0">
                    <a:srgbClr val="000000">
                      <a:alpha val="40000"/>
                    </a:srgbClr>
                  </a:outerShdw>
                </a:effectLst>
              </p:spPr>
              <p:txBody>
                <a:bodyPr spcFirstLastPara="1" wrap="square" lIns="45733" tIns="22867" rIns="45733" bIns="22867" anchor="ctr" anchorCtr="0">
                  <a:noAutofit/>
                </a:bodyPr>
                <a:lstStyle/>
                <a:p>
                  <a:pPr algn="ctr"/>
                  <a:r>
                    <a:rPr lang="es" sz="800" b="1">
                      <a:solidFill>
                        <a:schemeClr val="lt1"/>
                      </a:solidFill>
                      <a:latin typeface="Teko"/>
                      <a:ea typeface="Teko"/>
                      <a:cs typeface="Teko"/>
                      <a:sym typeface="Teko"/>
                    </a:rPr>
                    <a:t>2</a:t>
                  </a:r>
                  <a:endParaRPr sz="667"/>
                </a:p>
              </p:txBody>
            </p:sp>
            <p:sp>
              <p:nvSpPr>
                <p:cNvPr id="100" name="Google Shape;373;p41"/>
                <p:cNvSpPr/>
                <p:nvPr/>
              </p:nvSpPr>
              <p:spPr>
                <a:xfrm>
                  <a:off x="5237290" y="1726936"/>
                  <a:ext cx="94800" cy="95100"/>
                </a:xfrm>
                <a:prstGeom prst="rect">
                  <a:avLst/>
                </a:prstGeom>
                <a:solidFill>
                  <a:srgbClr val="204199"/>
                </a:solidFill>
                <a:ln>
                  <a:noFill/>
                </a:ln>
                <a:effectLst>
                  <a:outerShdw blurRad="63500" sx="102000" sy="102000" algn="ctr" rotWithShape="0">
                    <a:srgbClr val="000000">
                      <a:alpha val="40000"/>
                    </a:srgbClr>
                  </a:outerShdw>
                </a:effectLst>
              </p:spPr>
              <p:txBody>
                <a:bodyPr spcFirstLastPara="1" wrap="square" lIns="45733" tIns="22867" rIns="45733" bIns="22867" anchor="ctr" anchorCtr="0">
                  <a:noAutofit/>
                </a:bodyPr>
                <a:lstStyle/>
                <a:p>
                  <a:pPr algn="ctr"/>
                  <a:r>
                    <a:rPr lang="es" sz="800" b="1">
                      <a:solidFill>
                        <a:schemeClr val="lt1"/>
                      </a:solidFill>
                      <a:latin typeface="Teko"/>
                      <a:ea typeface="Teko"/>
                      <a:cs typeface="Teko"/>
                      <a:sym typeface="Teko"/>
                    </a:rPr>
                    <a:t>1</a:t>
                  </a:r>
                  <a:endParaRPr sz="667"/>
                </a:p>
              </p:txBody>
            </p:sp>
            <p:sp>
              <p:nvSpPr>
                <p:cNvPr id="101" name="Google Shape;374;p41"/>
                <p:cNvSpPr/>
                <p:nvPr/>
              </p:nvSpPr>
              <p:spPr>
                <a:xfrm>
                  <a:off x="2040062" y="1124456"/>
                  <a:ext cx="94800" cy="95100"/>
                </a:xfrm>
                <a:prstGeom prst="rect">
                  <a:avLst/>
                </a:prstGeom>
                <a:solidFill>
                  <a:srgbClr val="204199"/>
                </a:solidFill>
                <a:ln>
                  <a:noFill/>
                </a:ln>
                <a:effectLst>
                  <a:outerShdw blurRad="63500" sx="102000" sy="102000" algn="ctr" rotWithShape="0">
                    <a:srgbClr val="000000">
                      <a:alpha val="40000"/>
                    </a:srgbClr>
                  </a:outerShdw>
                </a:effectLst>
              </p:spPr>
              <p:txBody>
                <a:bodyPr spcFirstLastPara="1" wrap="square" lIns="45733" tIns="22867" rIns="45733" bIns="22867" anchor="ctr" anchorCtr="0">
                  <a:noAutofit/>
                </a:bodyPr>
                <a:lstStyle/>
                <a:p>
                  <a:pPr algn="ctr"/>
                  <a:r>
                    <a:rPr lang="es" sz="800" b="1">
                      <a:solidFill>
                        <a:schemeClr val="lt1"/>
                      </a:solidFill>
                      <a:latin typeface="Teko"/>
                      <a:ea typeface="Teko"/>
                      <a:cs typeface="Teko"/>
                      <a:sym typeface="Teko"/>
                    </a:rPr>
                    <a:t>1</a:t>
                  </a:r>
                  <a:endParaRPr sz="667"/>
                </a:p>
              </p:txBody>
            </p:sp>
          </p:grpSp>
          <p:sp>
            <p:nvSpPr>
              <p:cNvPr id="58" name="Google Shape;375;p41"/>
              <p:cNvSpPr/>
              <p:nvPr/>
            </p:nvSpPr>
            <p:spPr>
              <a:xfrm>
                <a:off x="2741074" y="2290223"/>
                <a:ext cx="2977991" cy="2174240"/>
              </a:xfrm>
              <a:custGeom>
                <a:avLst/>
                <a:gdLst/>
                <a:ahLst/>
                <a:cxnLst/>
                <a:rect l="l" t="t" r="r" b="b"/>
                <a:pathLst>
                  <a:path w="10731500" h="8128000" extrusionOk="0">
                    <a:moveTo>
                      <a:pt x="10731500" y="8128000"/>
                    </a:moveTo>
                    <a:lnTo>
                      <a:pt x="10553700" y="8001000"/>
                    </a:lnTo>
                    <a:lnTo>
                      <a:pt x="10388600" y="7899400"/>
                    </a:lnTo>
                    <a:lnTo>
                      <a:pt x="10325100" y="7848600"/>
                    </a:lnTo>
                    <a:lnTo>
                      <a:pt x="10274300" y="7810500"/>
                    </a:lnTo>
                    <a:lnTo>
                      <a:pt x="10274300" y="7759700"/>
                    </a:lnTo>
                    <a:lnTo>
                      <a:pt x="10287000" y="7632700"/>
                    </a:lnTo>
                    <a:lnTo>
                      <a:pt x="10299700" y="7581900"/>
                    </a:lnTo>
                    <a:lnTo>
                      <a:pt x="10299700" y="7404100"/>
                    </a:lnTo>
                    <a:lnTo>
                      <a:pt x="10172700" y="7302500"/>
                    </a:lnTo>
                    <a:lnTo>
                      <a:pt x="10109200" y="7251700"/>
                    </a:lnTo>
                    <a:lnTo>
                      <a:pt x="10071100" y="7061200"/>
                    </a:lnTo>
                    <a:lnTo>
                      <a:pt x="10020300" y="6997700"/>
                    </a:lnTo>
                    <a:lnTo>
                      <a:pt x="9931400" y="6896100"/>
                    </a:lnTo>
                    <a:lnTo>
                      <a:pt x="9906000" y="6858000"/>
                    </a:lnTo>
                    <a:lnTo>
                      <a:pt x="9906000" y="6743700"/>
                    </a:lnTo>
                    <a:lnTo>
                      <a:pt x="9893300" y="6629400"/>
                    </a:lnTo>
                    <a:lnTo>
                      <a:pt x="9842500" y="6565900"/>
                    </a:lnTo>
                    <a:lnTo>
                      <a:pt x="9690100" y="6489700"/>
                    </a:lnTo>
                    <a:lnTo>
                      <a:pt x="9410700" y="6159500"/>
                    </a:lnTo>
                    <a:lnTo>
                      <a:pt x="9334500" y="6007100"/>
                    </a:lnTo>
                    <a:lnTo>
                      <a:pt x="9271000" y="5880100"/>
                    </a:lnTo>
                    <a:lnTo>
                      <a:pt x="9245600" y="5740400"/>
                    </a:lnTo>
                    <a:lnTo>
                      <a:pt x="9194800" y="5676900"/>
                    </a:lnTo>
                    <a:lnTo>
                      <a:pt x="8978900" y="5397500"/>
                    </a:lnTo>
                    <a:lnTo>
                      <a:pt x="8940800" y="5346700"/>
                    </a:lnTo>
                    <a:lnTo>
                      <a:pt x="8636000" y="4978400"/>
                    </a:lnTo>
                    <a:lnTo>
                      <a:pt x="8343900" y="4686300"/>
                    </a:lnTo>
                    <a:lnTo>
                      <a:pt x="8178800" y="4483100"/>
                    </a:lnTo>
                    <a:lnTo>
                      <a:pt x="7912100" y="4216400"/>
                    </a:lnTo>
                    <a:lnTo>
                      <a:pt x="7734300" y="4000500"/>
                    </a:lnTo>
                    <a:lnTo>
                      <a:pt x="7518400" y="3784600"/>
                    </a:lnTo>
                    <a:lnTo>
                      <a:pt x="7315200" y="3594100"/>
                    </a:lnTo>
                    <a:lnTo>
                      <a:pt x="7150100" y="3352800"/>
                    </a:lnTo>
                    <a:lnTo>
                      <a:pt x="7112000" y="3314700"/>
                    </a:lnTo>
                    <a:lnTo>
                      <a:pt x="7023100" y="3213100"/>
                    </a:lnTo>
                    <a:lnTo>
                      <a:pt x="6934200" y="3111500"/>
                    </a:lnTo>
                    <a:lnTo>
                      <a:pt x="6654800" y="2895600"/>
                    </a:lnTo>
                    <a:lnTo>
                      <a:pt x="6540500" y="2819400"/>
                    </a:lnTo>
                    <a:lnTo>
                      <a:pt x="6223000" y="2552700"/>
                    </a:lnTo>
                    <a:lnTo>
                      <a:pt x="6019800" y="2387600"/>
                    </a:lnTo>
                    <a:lnTo>
                      <a:pt x="5829300" y="2222500"/>
                    </a:lnTo>
                    <a:lnTo>
                      <a:pt x="5727700" y="2032000"/>
                    </a:lnTo>
                    <a:lnTo>
                      <a:pt x="5638800" y="1955800"/>
                    </a:lnTo>
                    <a:lnTo>
                      <a:pt x="5537200" y="1943100"/>
                    </a:lnTo>
                    <a:lnTo>
                      <a:pt x="5283200" y="1701800"/>
                    </a:lnTo>
                    <a:lnTo>
                      <a:pt x="4876800" y="1333500"/>
                    </a:lnTo>
                    <a:lnTo>
                      <a:pt x="4762500" y="1257300"/>
                    </a:lnTo>
                    <a:lnTo>
                      <a:pt x="4584700" y="1168400"/>
                    </a:lnTo>
                    <a:lnTo>
                      <a:pt x="4356100" y="1028700"/>
                    </a:lnTo>
                    <a:lnTo>
                      <a:pt x="4178300" y="939800"/>
                    </a:lnTo>
                    <a:lnTo>
                      <a:pt x="3975100" y="774700"/>
                    </a:lnTo>
                    <a:lnTo>
                      <a:pt x="3746500" y="596900"/>
                    </a:lnTo>
                    <a:lnTo>
                      <a:pt x="3530600" y="381000"/>
                    </a:lnTo>
                    <a:lnTo>
                      <a:pt x="3403600" y="254000"/>
                    </a:lnTo>
                    <a:lnTo>
                      <a:pt x="3378200" y="228600"/>
                    </a:lnTo>
                    <a:lnTo>
                      <a:pt x="3251200" y="215900"/>
                    </a:lnTo>
                    <a:lnTo>
                      <a:pt x="3162300" y="215900"/>
                    </a:lnTo>
                    <a:lnTo>
                      <a:pt x="3048000" y="177800"/>
                    </a:lnTo>
                    <a:lnTo>
                      <a:pt x="2959100" y="177800"/>
                    </a:lnTo>
                    <a:lnTo>
                      <a:pt x="2832100" y="228600"/>
                    </a:lnTo>
                    <a:lnTo>
                      <a:pt x="2730500" y="317500"/>
                    </a:lnTo>
                    <a:lnTo>
                      <a:pt x="2641600" y="406400"/>
                    </a:lnTo>
                    <a:lnTo>
                      <a:pt x="2590800" y="495300"/>
                    </a:lnTo>
                    <a:lnTo>
                      <a:pt x="2514600" y="546100"/>
                    </a:lnTo>
                    <a:lnTo>
                      <a:pt x="2451100" y="609600"/>
                    </a:lnTo>
                    <a:lnTo>
                      <a:pt x="2298700" y="660400"/>
                    </a:lnTo>
                    <a:lnTo>
                      <a:pt x="2197100" y="711200"/>
                    </a:lnTo>
                    <a:lnTo>
                      <a:pt x="2159000" y="787400"/>
                    </a:lnTo>
                    <a:lnTo>
                      <a:pt x="2070100" y="762000"/>
                    </a:lnTo>
                    <a:lnTo>
                      <a:pt x="1917700" y="723900"/>
                    </a:lnTo>
                    <a:lnTo>
                      <a:pt x="1587500" y="698500"/>
                    </a:lnTo>
                    <a:lnTo>
                      <a:pt x="1308100" y="635000"/>
                    </a:lnTo>
                    <a:lnTo>
                      <a:pt x="977900" y="495300"/>
                    </a:lnTo>
                    <a:lnTo>
                      <a:pt x="673100" y="342900"/>
                    </a:lnTo>
                    <a:lnTo>
                      <a:pt x="431800" y="215900"/>
                    </a:lnTo>
                    <a:lnTo>
                      <a:pt x="127000" y="38100"/>
                    </a:lnTo>
                    <a:lnTo>
                      <a:pt x="0" y="0"/>
                    </a:lnTo>
                  </a:path>
                </a:pathLst>
              </a:custGeom>
              <a:noFill/>
              <a:ln w="38100" cap="flat" cmpd="sng">
                <a:solidFill>
                  <a:srgbClr val="F5891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algn="ctr"/>
                <a:endParaRPr sz="933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" name="Google Shape;376;p41"/>
              <p:cNvSpPr/>
              <p:nvPr/>
            </p:nvSpPr>
            <p:spPr>
              <a:xfrm>
                <a:off x="2623124" y="2239450"/>
                <a:ext cx="100500" cy="96300"/>
              </a:xfrm>
              <a:prstGeom prst="rect">
                <a:avLst/>
              </a:prstGeom>
              <a:solidFill>
                <a:srgbClr val="F5891D"/>
              </a:solidFill>
              <a:ln w="9525" cap="flat" cmpd="sng">
                <a:solidFill>
                  <a:srgbClr val="FF9900"/>
                </a:solidFill>
                <a:prstDash val="solid"/>
                <a:round/>
                <a:headEnd type="none" w="sm" len="sm"/>
                <a:tailEnd type="none" w="sm" len="sm"/>
              </a:ln>
              <a:effectLst>
                <a:outerShdw blurRad="63500" sx="102000" sy="102000" algn="ctr" rotWithShape="0">
                  <a:srgbClr val="000000">
                    <a:alpha val="40000"/>
                  </a:srgbClr>
                </a:outerShdw>
              </a:effectLst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algn="ctr"/>
                <a:r>
                  <a:rPr lang="es" sz="1067" b="1">
                    <a:solidFill>
                      <a:srgbClr val="FFFFFF"/>
                    </a:solidFill>
                    <a:latin typeface="Teko"/>
                    <a:ea typeface="Teko"/>
                    <a:cs typeface="Teko"/>
                    <a:sym typeface="Teko"/>
                  </a:rPr>
                  <a:t>7</a:t>
                </a:r>
                <a:endParaRPr sz="933"/>
              </a:p>
            </p:txBody>
          </p:sp>
          <p:sp>
            <p:nvSpPr>
              <p:cNvPr id="60" name="Google Shape;377;p41"/>
              <p:cNvSpPr/>
              <p:nvPr/>
            </p:nvSpPr>
            <p:spPr>
              <a:xfrm>
                <a:off x="5753034" y="4418471"/>
                <a:ext cx="100500" cy="96300"/>
              </a:xfrm>
              <a:prstGeom prst="rect">
                <a:avLst/>
              </a:prstGeom>
              <a:solidFill>
                <a:srgbClr val="F5891D"/>
              </a:solidFill>
              <a:ln w="9525" cap="flat" cmpd="sng">
                <a:solidFill>
                  <a:srgbClr val="FF9900"/>
                </a:solidFill>
                <a:prstDash val="solid"/>
                <a:round/>
                <a:headEnd type="none" w="sm" len="sm"/>
                <a:tailEnd type="none" w="sm" len="sm"/>
              </a:ln>
              <a:effectLst>
                <a:outerShdw blurRad="63500" sx="102000" sy="102000" algn="ctr" rotWithShape="0">
                  <a:srgbClr val="000000">
                    <a:alpha val="40000"/>
                  </a:srgbClr>
                </a:outerShdw>
              </a:effectLst>
            </p:spPr>
            <p:txBody>
              <a:bodyPr spcFirstLastPara="1" wrap="square" lIns="60967" tIns="30467" rIns="60967" bIns="30467" anchor="ctr" anchorCtr="0">
                <a:noAutofit/>
              </a:bodyPr>
              <a:lstStyle/>
              <a:p>
                <a:pPr algn="ctr"/>
                <a:r>
                  <a:rPr lang="es" sz="1067" b="1">
                    <a:solidFill>
                      <a:srgbClr val="FFFFFF"/>
                    </a:solidFill>
                    <a:latin typeface="Teko"/>
                    <a:ea typeface="Teko"/>
                    <a:cs typeface="Teko"/>
                    <a:sym typeface="Teko"/>
                  </a:rPr>
                  <a:t>7</a:t>
                </a:r>
                <a:endParaRPr sz="933"/>
              </a:p>
            </p:txBody>
          </p:sp>
        </p:grpSp>
        <p:sp>
          <p:nvSpPr>
            <p:cNvPr id="40" name="Google Shape;378;p41"/>
            <p:cNvSpPr/>
            <p:nvPr/>
          </p:nvSpPr>
          <p:spPr>
            <a:xfrm rot="7956843">
              <a:off x="4511611" y="2420154"/>
              <a:ext cx="122294" cy="126109"/>
            </a:xfrm>
            <a:prstGeom prst="teardrop">
              <a:avLst>
                <a:gd name="adj" fmla="val 100000"/>
              </a:avLst>
            </a:prstGeom>
            <a:solidFill>
              <a:srgbClr val="FFFF00"/>
            </a:solidFill>
            <a:ln w="9525" cap="flat" cmpd="sng">
              <a:solidFill>
                <a:srgbClr val="5358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" name="Google Shape;379;p41"/>
            <p:cNvSpPr/>
            <p:nvPr/>
          </p:nvSpPr>
          <p:spPr>
            <a:xfrm rot="7956843">
              <a:off x="4717736" y="2789204"/>
              <a:ext cx="122294" cy="126109"/>
            </a:xfrm>
            <a:prstGeom prst="teardrop">
              <a:avLst>
                <a:gd name="adj" fmla="val 100000"/>
              </a:avLst>
            </a:prstGeom>
            <a:solidFill>
              <a:srgbClr val="FFFF00"/>
            </a:solidFill>
            <a:ln w="9525" cap="flat" cmpd="sng">
              <a:solidFill>
                <a:srgbClr val="5358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" name="Google Shape;380;p41"/>
            <p:cNvSpPr/>
            <p:nvPr/>
          </p:nvSpPr>
          <p:spPr>
            <a:xfrm rot="7956843">
              <a:off x="3926186" y="2018879"/>
              <a:ext cx="122294" cy="126109"/>
            </a:xfrm>
            <a:prstGeom prst="teardrop">
              <a:avLst>
                <a:gd name="adj" fmla="val 100000"/>
              </a:avLst>
            </a:prstGeom>
            <a:solidFill>
              <a:srgbClr val="FFFF00"/>
            </a:solidFill>
            <a:ln w="9525" cap="flat" cmpd="sng">
              <a:solidFill>
                <a:srgbClr val="5358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" name="Google Shape;381;p41"/>
            <p:cNvSpPr/>
            <p:nvPr/>
          </p:nvSpPr>
          <p:spPr>
            <a:xfrm rot="7956843">
              <a:off x="3597211" y="2496354"/>
              <a:ext cx="122294" cy="126109"/>
            </a:xfrm>
            <a:prstGeom prst="teardrop">
              <a:avLst>
                <a:gd name="adj" fmla="val 100000"/>
              </a:avLst>
            </a:prstGeom>
            <a:solidFill>
              <a:srgbClr val="FFFF00"/>
            </a:solidFill>
            <a:ln w="9525" cap="flat" cmpd="sng">
              <a:solidFill>
                <a:srgbClr val="5358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" name="Google Shape;382;p41"/>
            <p:cNvSpPr/>
            <p:nvPr/>
          </p:nvSpPr>
          <p:spPr>
            <a:xfrm rot="7956843">
              <a:off x="4930886" y="3313729"/>
              <a:ext cx="122294" cy="126109"/>
            </a:xfrm>
            <a:prstGeom prst="teardrop">
              <a:avLst>
                <a:gd name="adj" fmla="val 100000"/>
              </a:avLst>
            </a:prstGeom>
            <a:solidFill>
              <a:srgbClr val="FFFF00"/>
            </a:solidFill>
            <a:ln w="9525" cap="flat" cmpd="sng">
              <a:solidFill>
                <a:srgbClr val="5358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" name="Google Shape;383;p41"/>
            <p:cNvSpPr/>
            <p:nvPr/>
          </p:nvSpPr>
          <p:spPr>
            <a:xfrm rot="7956843">
              <a:off x="3055061" y="1632604"/>
              <a:ext cx="122294" cy="126109"/>
            </a:xfrm>
            <a:prstGeom prst="teardrop">
              <a:avLst>
                <a:gd name="adj" fmla="val 100000"/>
              </a:avLst>
            </a:prstGeom>
            <a:solidFill>
              <a:srgbClr val="FFFF00"/>
            </a:solidFill>
            <a:ln w="9525" cap="flat" cmpd="sng">
              <a:solidFill>
                <a:srgbClr val="5358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6" name="Google Shape;384;p41"/>
            <p:cNvSpPr/>
            <p:nvPr/>
          </p:nvSpPr>
          <p:spPr>
            <a:xfrm rot="7956843">
              <a:off x="5771111" y="3437079"/>
              <a:ext cx="122294" cy="126109"/>
            </a:xfrm>
            <a:prstGeom prst="teardrop">
              <a:avLst>
                <a:gd name="adj" fmla="val 100000"/>
              </a:avLst>
            </a:prstGeom>
            <a:solidFill>
              <a:srgbClr val="FFFF00"/>
            </a:solidFill>
            <a:ln w="9525" cap="flat" cmpd="sng">
              <a:solidFill>
                <a:srgbClr val="5358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" name="Google Shape;385;p41"/>
            <p:cNvSpPr/>
            <p:nvPr/>
          </p:nvSpPr>
          <p:spPr>
            <a:xfrm rot="7956843">
              <a:off x="4717736" y="2365129"/>
              <a:ext cx="122294" cy="126109"/>
            </a:xfrm>
            <a:prstGeom prst="teardrop">
              <a:avLst>
                <a:gd name="adj" fmla="val 100000"/>
              </a:avLst>
            </a:prstGeom>
            <a:solidFill>
              <a:srgbClr val="FFFF00"/>
            </a:solidFill>
            <a:ln w="9525" cap="flat" cmpd="sng">
              <a:solidFill>
                <a:srgbClr val="5358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" name="Google Shape;386;p41"/>
            <p:cNvSpPr/>
            <p:nvPr/>
          </p:nvSpPr>
          <p:spPr>
            <a:xfrm rot="7956843">
              <a:off x="4383386" y="1333079"/>
              <a:ext cx="122294" cy="126109"/>
            </a:xfrm>
            <a:prstGeom prst="teardrop">
              <a:avLst>
                <a:gd name="adj" fmla="val 100000"/>
              </a:avLst>
            </a:prstGeom>
            <a:solidFill>
              <a:srgbClr val="FFFF00"/>
            </a:solidFill>
            <a:ln w="9525" cap="flat" cmpd="sng">
              <a:solidFill>
                <a:srgbClr val="5358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" name="Google Shape;387;p41"/>
            <p:cNvSpPr/>
            <p:nvPr/>
          </p:nvSpPr>
          <p:spPr>
            <a:xfrm rot="7956843">
              <a:off x="4307186" y="2704679"/>
              <a:ext cx="122294" cy="126109"/>
            </a:xfrm>
            <a:prstGeom prst="teardrop">
              <a:avLst>
                <a:gd name="adj" fmla="val 100000"/>
              </a:avLst>
            </a:prstGeom>
            <a:solidFill>
              <a:srgbClr val="FFFF00"/>
            </a:solidFill>
            <a:ln w="9525" cap="flat" cmpd="sng">
              <a:solidFill>
                <a:srgbClr val="5358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" name="Google Shape;388;p41"/>
            <p:cNvSpPr/>
            <p:nvPr/>
          </p:nvSpPr>
          <p:spPr>
            <a:xfrm rot="7956843">
              <a:off x="4793936" y="2789204"/>
              <a:ext cx="122294" cy="126109"/>
            </a:xfrm>
            <a:prstGeom prst="teardrop">
              <a:avLst>
                <a:gd name="adj" fmla="val 100000"/>
              </a:avLst>
            </a:prstGeom>
            <a:solidFill>
              <a:srgbClr val="FFFF00"/>
            </a:solidFill>
            <a:ln w="9525" cap="flat" cmpd="sng">
              <a:solidFill>
                <a:srgbClr val="5358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" name="Google Shape;389;p41"/>
            <p:cNvSpPr/>
            <p:nvPr/>
          </p:nvSpPr>
          <p:spPr>
            <a:xfrm rot="7956843">
              <a:off x="3131261" y="2013604"/>
              <a:ext cx="122294" cy="126109"/>
            </a:xfrm>
            <a:prstGeom prst="teardrop">
              <a:avLst>
                <a:gd name="adj" fmla="val 100000"/>
              </a:avLst>
            </a:prstGeom>
            <a:solidFill>
              <a:srgbClr val="FFFF00"/>
            </a:solidFill>
            <a:ln w="9525" cap="flat" cmpd="sng">
              <a:solidFill>
                <a:srgbClr val="5358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" name="Google Shape;390;p41"/>
            <p:cNvSpPr/>
            <p:nvPr/>
          </p:nvSpPr>
          <p:spPr>
            <a:xfrm rot="7956843">
              <a:off x="5555936" y="1951004"/>
              <a:ext cx="122294" cy="126109"/>
            </a:xfrm>
            <a:prstGeom prst="teardrop">
              <a:avLst>
                <a:gd name="adj" fmla="val 100000"/>
              </a:avLst>
            </a:prstGeom>
            <a:solidFill>
              <a:srgbClr val="FFFF00"/>
            </a:solidFill>
            <a:ln w="9525" cap="flat" cmpd="sng">
              <a:solidFill>
                <a:srgbClr val="5358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" name="Google Shape;391;p41"/>
            <p:cNvSpPr/>
            <p:nvPr/>
          </p:nvSpPr>
          <p:spPr>
            <a:xfrm rot="7963039">
              <a:off x="5833335" y="1816104"/>
              <a:ext cx="122497" cy="126109"/>
            </a:xfrm>
            <a:prstGeom prst="teardrop">
              <a:avLst>
                <a:gd name="adj" fmla="val 100000"/>
              </a:avLst>
            </a:prstGeom>
            <a:solidFill>
              <a:srgbClr val="FF0000"/>
            </a:solidFill>
            <a:ln w="9525" cap="flat" cmpd="sng">
              <a:solidFill>
                <a:srgbClr val="5358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" name="Google Shape;392;p41"/>
            <p:cNvSpPr/>
            <p:nvPr/>
          </p:nvSpPr>
          <p:spPr>
            <a:xfrm rot="7963039">
              <a:off x="5452335" y="2273304"/>
              <a:ext cx="122497" cy="126109"/>
            </a:xfrm>
            <a:prstGeom prst="teardrop">
              <a:avLst>
                <a:gd name="adj" fmla="val 100000"/>
              </a:avLst>
            </a:prstGeom>
            <a:solidFill>
              <a:srgbClr val="FF0000"/>
            </a:solidFill>
            <a:ln w="9525" cap="flat" cmpd="sng">
              <a:solidFill>
                <a:srgbClr val="5358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" name="Google Shape;393;p41"/>
            <p:cNvSpPr/>
            <p:nvPr/>
          </p:nvSpPr>
          <p:spPr>
            <a:xfrm rot="7963039">
              <a:off x="4004535" y="977904"/>
              <a:ext cx="122497" cy="126109"/>
            </a:xfrm>
            <a:prstGeom prst="teardrop">
              <a:avLst>
                <a:gd name="adj" fmla="val 100000"/>
              </a:avLst>
            </a:prstGeom>
            <a:solidFill>
              <a:srgbClr val="FF0000"/>
            </a:solidFill>
            <a:ln w="9525" cap="flat" cmpd="sng">
              <a:solidFill>
                <a:srgbClr val="5358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" name="Google Shape;394;p41"/>
            <p:cNvSpPr/>
            <p:nvPr/>
          </p:nvSpPr>
          <p:spPr>
            <a:xfrm rot="7963039">
              <a:off x="5071335" y="2578104"/>
              <a:ext cx="122497" cy="126109"/>
            </a:xfrm>
            <a:prstGeom prst="teardrop">
              <a:avLst>
                <a:gd name="adj" fmla="val 100000"/>
              </a:avLst>
            </a:prstGeom>
            <a:solidFill>
              <a:srgbClr val="FF0000"/>
            </a:solidFill>
            <a:ln w="9525" cap="flat" cmpd="sng">
              <a:solidFill>
                <a:srgbClr val="5358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3" name="Rectángulo 2"/>
          <p:cNvSpPr/>
          <p:nvPr/>
        </p:nvSpPr>
        <p:spPr>
          <a:xfrm>
            <a:off x="1524001" y="235125"/>
            <a:ext cx="751114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3200" dirty="0">
                <a:solidFill>
                  <a:schemeClr val="bg1"/>
                </a:solidFill>
              </a:rPr>
              <a:t>1. Calendario general</a:t>
            </a:r>
            <a:endParaRPr lang="es-CO" sz="3200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-28658"/>
            <a:ext cx="12183752" cy="1231816"/>
          </a:xfrm>
          <a:prstGeom prst="rect">
            <a:avLst/>
          </a:prstGeom>
        </p:spPr>
      </p:pic>
      <p:sp>
        <p:nvSpPr>
          <p:cNvPr id="2" name="Rectángulo 1"/>
          <p:cNvSpPr/>
          <p:nvPr/>
        </p:nvSpPr>
        <p:spPr>
          <a:xfrm>
            <a:off x="6555879" y="371746"/>
            <a:ext cx="535499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3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 GESTIÓN DE TRANSITO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Google Shape;294;p41"/>
          <p:cNvSpPr/>
          <p:nvPr/>
        </p:nvSpPr>
        <p:spPr>
          <a:xfrm>
            <a:off x="288799" y="2366747"/>
            <a:ext cx="184743" cy="177823"/>
          </a:xfrm>
          <a:prstGeom prst="rect">
            <a:avLst/>
          </a:prstGeom>
          <a:solidFill>
            <a:srgbClr val="204199"/>
          </a:solidFill>
          <a:ln>
            <a:noFill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45733" tIns="22867" rIns="45733" bIns="22867" anchor="ctr" anchorCtr="0">
            <a:noAutofit/>
          </a:bodyPr>
          <a:lstStyle/>
          <a:p>
            <a:pPr algn="ctr"/>
            <a:r>
              <a:rPr lang="es" sz="800" b="1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1</a:t>
            </a:r>
            <a:endParaRPr sz="667"/>
          </a:p>
        </p:txBody>
      </p:sp>
      <p:sp>
        <p:nvSpPr>
          <p:cNvPr id="10" name="Google Shape;295;p41"/>
          <p:cNvSpPr/>
          <p:nvPr/>
        </p:nvSpPr>
        <p:spPr>
          <a:xfrm>
            <a:off x="604876" y="2361853"/>
            <a:ext cx="1859318" cy="182717"/>
          </a:xfrm>
          <a:prstGeom prst="rect">
            <a:avLst/>
          </a:prstGeom>
          <a:solidFill>
            <a:srgbClr val="204199"/>
          </a:solidFill>
          <a:ln>
            <a:noFill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45733" tIns="22867" rIns="45733" bIns="22867" anchor="ctr" anchorCtr="0">
            <a:noAutofit/>
          </a:bodyPr>
          <a:lstStyle/>
          <a:p>
            <a:r>
              <a:rPr lang="es" sz="800" b="1" dirty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AK </a:t>
            </a:r>
            <a:r>
              <a:rPr lang="es" sz="800" b="1" dirty="0" smtClean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7</a:t>
            </a:r>
            <a:r>
              <a:rPr lang="es" sz="800" dirty="0" smtClean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 </a:t>
            </a:r>
            <a:r>
              <a:rPr lang="es" sz="800" dirty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CL 32 hasta CL 250</a:t>
            </a:r>
            <a:endParaRPr sz="667" dirty="0"/>
          </a:p>
        </p:txBody>
      </p:sp>
      <p:sp>
        <p:nvSpPr>
          <p:cNvPr id="11" name="Google Shape;296;p41"/>
          <p:cNvSpPr/>
          <p:nvPr/>
        </p:nvSpPr>
        <p:spPr>
          <a:xfrm>
            <a:off x="288799" y="2659750"/>
            <a:ext cx="184743" cy="177823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45733" tIns="22867" rIns="45733" bIns="22867" anchor="ctr" anchorCtr="0">
            <a:noAutofit/>
          </a:bodyPr>
          <a:lstStyle/>
          <a:p>
            <a:pPr algn="ctr"/>
            <a:r>
              <a:rPr lang="es" sz="800" b="1" dirty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2</a:t>
            </a:r>
            <a:endParaRPr sz="667" dirty="0"/>
          </a:p>
        </p:txBody>
      </p:sp>
      <p:sp>
        <p:nvSpPr>
          <p:cNvPr id="12" name="Google Shape;297;p41"/>
          <p:cNvSpPr/>
          <p:nvPr/>
        </p:nvSpPr>
        <p:spPr>
          <a:xfrm>
            <a:off x="592081" y="2681497"/>
            <a:ext cx="2379976" cy="156076"/>
          </a:xfrm>
          <a:prstGeom prst="rect">
            <a:avLst/>
          </a:prstGeom>
          <a:solidFill>
            <a:srgbClr val="00A2FF"/>
          </a:solidFill>
          <a:ln>
            <a:noFill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45733" tIns="22867" rIns="45733" bIns="22867" anchor="ctr" anchorCtr="0">
            <a:noAutofit/>
          </a:bodyPr>
          <a:lstStyle/>
          <a:p>
            <a:r>
              <a:rPr lang="es" sz="800" b="1" dirty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Av. </a:t>
            </a:r>
            <a:r>
              <a:rPr lang="es" sz="800" b="1" dirty="0" smtClean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Caracas</a:t>
            </a:r>
            <a:r>
              <a:rPr lang="es" sz="800" dirty="0" smtClean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 </a:t>
            </a:r>
            <a:r>
              <a:rPr lang="es" sz="800" dirty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AC 80 hasta </a:t>
            </a:r>
            <a:r>
              <a:rPr lang="es" sz="800" dirty="0" smtClean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CL 84 </a:t>
            </a:r>
            <a:r>
              <a:rPr lang="es" sz="800" dirty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Sur (Av. Boyacá)</a:t>
            </a:r>
            <a:endParaRPr sz="667" dirty="0"/>
          </a:p>
        </p:txBody>
      </p:sp>
      <p:sp>
        <p:nvSpPr>
          <p:cNvPr id="13" name="Google Shape;298;p41"/>
          <p:cNvSpPr/>
          <p:nvPr/>
        </p:nvSpPr>
        <p:spPr>
          <a:xfrm>
            <a:off x="288799" y="2952753"/>
            <a:ext cx="184743" cy="177823"/>
          </a:xfrm>
          <a:prstGeom prst="rect">
            <a:avLst/>
          </a:prstGeom>
          <a:solidFill>
            <a:srgbClr val="7B67AF"/>
          </a:solidFill>
          <a:ln>
            <a:noFill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45733" tIns="22867" rIns="45733" bIns="22867" anchor="ctr" anchorCtr="0">
            <a:noAutofit/>
          </a:bodyPr>
          <a:lstStyle/>
          <a:p>
            <a:pPr algn="ctr"/>
            <a:r>
              <a:rPr lang="es" sz="800" b="1" dirty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3</a:t>
            </a:r>
            <a:endParaRPr sz="667" dirty="0"/>
          </a:p>
        </p:txBody>
      </p:sp>
      <p:sp>
        <p:nvSpPr>
          <p:cNvPr id="14" name="Google Shape;299;p41"/>
          <p:cNvSpPr/>
          <p:nvPr/>
        </p:nvSpPr>
        <p:spPr>
          <a:xfrm>
            <a:off x="592081" y="2938410"/>
            <a:ext cx="1872112" cy="185847"/>
          </a:xfrm>
          <a:prstGeom prst="rect">
            <a:avLst/>
          </a:prstGeom>
          <a:solidFill>
            <a:srgbClr val="7B67AF"/>
          </a:solidFill>
          <a:ln>
            <a:noFill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45733" tIns="22867" rIns="45733" bIns="22867" anchor="ctr" anchorCtr="0">
            <a:noAutofit/>
          </a:bodyPr>
          <a:lstStyle/>
          <a:p>
            <a:r>
              <a:rPr lang="es" sz="800" b="1" dirty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Autopista </a:t>
            </a:r>
            <a:r>
              <a:rPr lang="es" sz="800" b="1" dirty="0" smtClean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Norte</a:t>
            </a:r>
            <a:r>
              <a:rPr lang="es" sz="667" dirty="0">
                <a:sym typeface="Teko"/>
              </a:rPr>
              <a:t> </a:t>
            </a:r>
            <a:r>
              <a:rPr lang="es" sz="800" dirty="0" smtClean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AC </a:t>
            </a:r>
            <a:r>
              <a:rPr lang="es" sz="800" dirty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80 hasta CL 245</a:t>
            </a:r>
            <a:endParaRPr sz="667" dirty="0"/>
          </a:p>
        </p:txBody>
      </p:sp>
      <p:sp>
        <p:nvSpPr>
          <p:cNvPr id="15" name="Google Shape;300;p41"/>
          <p:cNvSpPr/>
          <p:nvPr/>
        </p:nvSpPr>
        <p:spPr>
          <a:xfrm>
            <a:off x="288799" y="3245757"/>
            <a:ext cx="184743" cy="177823"/>
          </a:xfrm>
          <a:prstGeom prst="rect">
            <a:avLst/>
          </a:prstGeom>
          <a:solidFill>
            <a:srgbClr val="A31A84"/>
          </a:solidFill>
          <a:ln>
            <a:noFill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45733" tIns="22867" rIns="45733" bIns="22867" anchor="ctr" anchorCtr="0">
            <a:noAutofit/>
          </a:bodyPr>
          <a:lstStyle/>
          <a:p>
            <a:pPr algn="ctr"/>
            <a:r>
              <a:rPr lang="es" sz="800" b="1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4</a:t>
            </a:r>
            <a:endParaRPr sz="667"/>
          </a:p>
        </p:txBody>
      </p:sp>
      <p:sp>
        <p:nvSpPr>
          <p:cNvPr id="16" name="Google Shape;301;p41"/>
          <p:cNvSpPr/>
          <p:nvPr/>
        </p:nvSpPr>
        <p:spPr>
          <a:xfrm>
            <a:off x="597258" y="3241523"/>
            <a:ext cx="1866936" cy="182057"/>
          </a:xfrm>
          <a:prstGeom prst="rect">
            <a:avLst/>
          </a:prstGeom>
          <a:solidFill>
            <a:srgbClr val="A31A84"/>
          </a:solidFill>
          <a:ln>
            <a:noFill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45733" tIns="22867" rIns="45733" bIns="22867" anchor="ctr" anchorCtr="0">
            <a:noAutofit/>
          </a:bodyPr>
          <a:lstStyle/>
          <a:p>
            <a:r>
              <a:rPr lang="es" sz="800" b="1" dirty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Av. </a:t>
            </a:r>
            <a:r>
              <a:rPr lang="es" sz="800" b="1" dirty="0" smtClean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NQS</a:t>
            </a:r>
            <a:r>
              <a:rPr lang="es" sz="800" dirty="0" smtClean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 </a:t>
            </a:r>
            <a:r>
              <a:rPr lang="es" sz="800" dirty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CL 92 hasta CL 8 Sur</a:t>
            </a:r>
            <a:endParaRPr sz="667" dirty="0"/>
          </a:p>
        </p:txBody>
      </p:sp>
      <p:sp>
        <p:nvSpPr>
          <p:cNvPr id="17" name="Google Shape;302;p41"/>
          <p:cNvSpPr/>
          <p:nvPr/>
        </p:nvSpPr>
        <p:spPr>
          <a:xfrm>
            <a:off x="288799" y="3538761"/>
            <a:ext cx="184743" cy="177823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45733" tIns="22867" rIns="45733" bIns="22867" anchor="ctr" anchorCtr="0">
            <a:noAutofit/>
          </a:bodyPr>
          <a:lstStyle/>
          <a:p>
            <a:pPr algn="ctr"/>
            <a:r>
              <a:rPr lang="es" sz="800" b="1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5</a:t>
            </a:r>
            <a:endParaRPr sz="667"/>
          </a:p>
        </p:txBody>
      </p:sp>
      <p:sp>
        <p:nvSpPr>
          <p:cNvPr id="18" name="Google Shape;303;p41"/>
          <p:cNvSpPr/>
          <p:nvPr/>
        </p:nvSpPr>
        <p:spPr>
          <a:xfrm>
            <a:off x="592082" y="3533730"/>
            <a:ext cx="1872112" cy="186037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45733" tIns="22867" rIns="45733" bIns="22867" anchor="ctr" anchorCtr="0">
            <a:noAutofit/>
          </a:bodyPr>
          <a:lstStyle/>
          <a:p>
            <a:r>
              <a:rPr lang="es" sz="800" b="1" dirty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AK </a:t>
            </a:r>
            <a:r>
              <a:rPr lang="es" sz="800" b="1" dirty="0" smtClean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68</a:t>
            </a:r>
            <a:r>
              <a:rPr lang="es" sz="667" dirty="0">
                <a:sym typeface="Teko"/>
              </a:rPr>
              <a:t> </a:t>
            </a:r>
            <a:r>
              <a:rPr lang="es" sz="800" dirty="0" smtClean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Av</a:t>
            </a:r>
            <a:r>
              <a:rPr lang="es" sz="800" dirty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. Suba hasta Autopista Sur</a:t>
            </a:r>
            <a:endParaRPr sz="667" dirty="0"/>
          </a:p>
        </p:txBody>
      </p:sp>
      <p:sp>
        <p:nvSpPr>
          <p:cNvPr id="19" name="Google Shape;304;p41"/>
          <p:cNvSpPr/>
          <p:nvPr/>
        </p:nvSpPr>
        <p:spPr>
          <a:xfrm>
            <a:off x="288799" y="3831765"/>
            <a:ext cx="184743" cy="177823"/>
          </a:xfrm>
          <a:prstGeom prst="rect">
            <a:avLst/>
          </a:prstGeom>
          <a:solidFill>
            <a:srgbClr val="F91F00"/>
          </a:solidFill>
          <a:ln>
            <a:noFill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45733" tIns="22867" rIns="45733" bIns="22867" anchor="ctr" anchorCtr="0">
            <a:noAutofit/>
          </a:bodyPr>
          <a:lstStyle/>
          <a:p>
            <a:pPr algn="ctr"/>
            <a:r>
              <a:rPr lang="es" sz="800" b="1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6</a:t>
            </a:r>
            <a:endParaRPr sz="667"/>
          </a:p>
        </p:txBody>
      </p:sp>
      <p:sp>
        <p:nvSpPr>
          <p:cNvPr id="20" name="Google Shape;305;p41"/>
          <p:cNvSpPr/>
          <p:nvPr/>
        </p:nvSpPr>
        <p:spPr>
          <a:xfrm>
            <a:off x="601067" y="3820504"/>
            <a:ext cx="1859317" cy="187204"/>
          </a:xfrm>
          <a:prstGeom prst="rect">
            <a:avLst/>
          </a:prstGeom>
          <a:solidFill>
            <a:srgbClr val="F91F00"/>
          </a:solidFill>
          <a:ln>
            <a:noFill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45733" tIns="22867" rIns="45733" bIns="22867" anchor="ctr" anchorCtr="0">
            <a:noAutofit/>
          </a:bodyPr>
          <a:lstStyle/>
          <a:p>
            <a:r>
              <a:rPr lang="es" sz="800" b="1" dirty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Av. </a:t>
            </a:r>
            <a:r>
              <a:rPr lang="es" sz="800" b="1" dirty="0" smtClean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Boyacá</a:t>
            </a:r>
            <a:r>
              <a:rPr lang="es" sz="800" dirty="0" smtClean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 </a:t>
            </a:r>
            <a:r>
              <a:rPr lang="es" sz="800" dirty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CL 170 hasta Yomasa</a:t>
            </a:r>
            <a:endParaRPr sz="800" dirty="0">
              <a:solidFill>
                <a:schemeClr val="lt1"/>
              </a:solidFill>
              <a:latin typeface="Teko"/>
              <a:ea typeface="Teko"/>
              <a:cs typeface="Teko"/>
              <a:sym typeface="Teko"/>
            </a:endParaRPr>
          </a:p>
        </p:txBody>
      </p:sp>
      <p:sp>
        <p:nvSpPr>
          <p:cNvPr id="21" name="Google Shape;306;p41"/>
          <p:cNvSpPr/>
          <p:nvPr/>
        </p:nvSpPr>
        <p:spPr>
          <a:xfrm>
            <a:off x="288799" y="4124768"/>
            <a:ext cx="184743" cy="177823"/>
          </a:xfrm>
          <a:prstGeom prst="rect">
            <a:avLst/>
          </a:prstGeom>
          <a:solidFill>
            <a:srgbClr val="F5891D"/>
          </a:solidFill>
          <a:ln>
            <a:noFill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45733" tIns="22867" rIns="45733" bIns="22867" anchor="ctr" anchorCtr="0">
            <a:noAutofit/>
          </a:bodyPr>
          <a:lstStyle/>
          <a:p>
            <a:pPr algn="ctr"/>
            <a:r>
              <a:rPr lang="es" sz="800" b="1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7</a:t>
            </a:r>
            <a:endParaRPr sz="667"/>
          </a:p>
        </p:txBody>
      </p:sp>
      <p:sp>
        <p:nvSpPr>
          <p:cNvPr id="22" name="Google Shape;307;p41"/>
          <p:cNvSpPr/>
          <p:nvPr/>
        </p:nvSpPr>
        <p:spPr>
          <a:xfrm>
            <a:off x="592080" y="4122900"/>
            <a:ext cx="2231217" cy="159309"/>
          </a:xfrm>
          <a:prstGeom prst="rect">
            <a:avLst/>
          </a:prstGeom>
          <a:solidFill>
            <a:srgbClr val="F5891D"/>
          </a:solidFill>
          <a:ln>
            <a:noFill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45733" tIns="22867" rIns="45733" bIns="22867" anchor="ctr" anchorCtr="0">
            <a:noAutofit/>
          </a:bodyPr>
          <a:lstStyle/>
          <a:p>
            <a:r>
              <a:rPr lang="es" sz="800" b="1" dirty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Av. </a:t>
            </a:r>
            <a:r>
              <a:rPr lang="es" sz="800" b="1" dirty="0" smtClean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Cali</a:t>
            </a:r>
            <a:r>
              <a:rPr lang="es" sz="667" dirty="0">
                <a:sym typeface="Teko"/>
              </a:rPr>
              <a:t> </a:t>
            </a:r>
            <a:r>
              <a:rPr lang="es" sz="800" dirty="0" smtClean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CL </a:t>
            </a:r>
            <a:r>
              <a:rPr lang="es" sz="800" dirty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159 hasta TV 79 D Sur (KR 80 J) </a:t>
            </a:r>
            <a:endParaRPr sz="667" dirty="0"/>
          </a:p>
        </p:txBody>
      </p:sp>
      <p:sp>
        <p:nvSpPr>
          <p:cNvPr id="23" name="Google Shape;308;p41"/>
          <p:cNvSpPr/>
          <p:nvPr/>
        </p:nvSpPr>
        <p:spPr>
          <a:xfrm>
            <a:off x="288799" y="4417771"/>
            <a:ext cx="184743" cy="177823"/>
          </a:xfrm>
          <a:prstGeom prst="rect">
            <a:avLst/>
          </a:prstGeom>
          <a:solidFill>
            <a:srgbClr val="FDBB2F"/>
          </a:solidFill>
          <a:ln>
            <a:noFill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45733" tIns="22867" rIns="45733" bIns="22867" anchor="ctr" anchorCtr="0">
            <a:noAutofit/>
          </a:bodyPr>
          <a:lstStyle/>
          <a:p>
            <a:pPr algn="ctr"/>
            <a:r>
              <a:rPr lang="es" sz="800" b="1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8</a:t>
            </a:r>
            <a:endParaRPr sz="667"/>
          </a:p>
        </p:txBody>
      </p:sp>
      <p:sp>
        <p:nvSpPr>
          <p:cNvPr id="24" name="Google Shape;309;p41"/>
          <p:cNvSpPr/>
          <p:nvPr/>
        </p:nvSpPr>
        <p:spPr>
          <a:xfrm>
            <a:off x="607921" y="4417771"/>
            <a:ext cx="2215376" cy="180355"/>
          </a:xfrm>
          <a:prstGeom prst="rect">
            <a:avLst/>
          </a:prstGeom>
          <a:solidFill>
            <a:srgbClr val="FDBB2F"/>
          </a:solidFill>
          <a:ln>
            <a:noFill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45733" tIns="22867" rIns="45733" bIns="22867" anchor="ctr" anchorCtr="0">
            <a:noAutofit/>
          </a:bodyPr>
          <a:lstStyle/>
          <a:p>
            <a:r>
              <a:rPr lang="es" sz="800" b="1" dirty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Autopista </a:t>
            </a:r>
            <a:r>
              <a:rPr lang="es" sz="800" b="1" dirty="0" smtClean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Sur </a:t>
            </a:r>
            <a:r>
              <a:rPr lang="es" sz="800" dirty="0" smtClean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CL </a:t>
            </a:r>
            <a:r>
              <a:rPr lang="es" sz="800" dirty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8 Sur hasta KR 77 G</a:t>
            </a:r>
            <a:endParaRPr sz="667" dirty="0"/>
          </a:p>
        </p:txBody>
      </p:sp>
      <p:sp>
        <p:nvSpPr>
          <p:cNvPr id="25" name="Google Shape;310;p41"/>
          <p:cNvSpPr/>
          <p:nvPr/>
        </p:nvSpPr>
        <p:spPr>
          <a:xfrm>
            <a:off x="288799" y="4710775"/>
            <a:ext cx="184743" cy="177823"/>
          </a:xfrm>
          <a:prstGeom prst="rect">
            <a:avLst/>
          </a:prstGeom>
          <a:solidFill>
            <a:srgbClr val="CC9900"/>
          </a:solidFill>
          <a:ln>
            <a:noFill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45733" tIns="22867" rIns="45733" bIns="22867" anchor="ctr" anchorCtr="0">
            <a:noAutofit/>
          </a:bodyPr>
          <a:lstStyle/>
          <a:p>
            <a:pPr algn="ctr"/>
            <a:r>
              <a:rPr lang="es" sz="800" b="1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9</a:t>
            </a:r>
            <a:endParaRPr sz="667"/>
          </a:p>
        </p:txBody>
      </p:sp>
      <p:sp>
        <p:nvSpPr>
          <p:cNvPr id="26" name="Google Shape;311;p41"/>
          <p:cNvSpPr/>
          <p:nvPr/>
        </p:nvSpPr>
        <p:spPr>
          <a:xfrm>
            <a:off x="610472" y="4722569"/>
            <a:ext cx="1853722" cy="179605"/>
          </a:xfrm>
          <a:prstGeom prst="rect">
            <a:avLst/>
          </a:prstGeom>
          <a:solidFill>
            <a:srgbClr val="CC9900"/>
          </a:solidFill>
          <a:ln>
            <a:noFill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45733" tIns="22867" rIns="45733" bIns="22867" anchor="ctr" anchorCtr="0">
            <a:noAutofit/>
          </a:bodyPr>
          <a:lstStyle/>
          <a:p>
            <a:r>
              <a:rPr lang="es" sz="800" b="1" dirty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Av. </a:t>
            </a:r>
            <a:r>
              <a:rPr lang="es" sz="800" b="1" dirty="0" smtClean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Suba</a:t>
            </a:r>
            <a:r>
              <a:rPr lang="es" sz="667" dirty="0">
                <a:sym typeface="Teko"/>
              </a:rPr>
              <a:t> </a:t>
            </a:r>
            <a:r>
              <a:rPr lang="es" sz="800" dirty="0" smtClean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AC </a:t>
            </a:r>
            <a:r>
              <a:rPr lang="es" sz="800" dirty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80 hasta KR 115</a:t>
            </a:r>
            <a:endParaRPr sz="667" dirty="0"/>
          </a:p>
        </p:txBody>
      </p:sp>
      <p:sp>
        <p:nvSpPr>
          <p:cNvPr id="27" name="Google Shape;312;p41"/>
          <p:cNvSpPr/>
          <p:nvPr/>
        </p:nvSpPr>
        <p:spPr>
          <a:xfrm>
            <a:off x="216842" y="5003771"/>
            <a:ext cx="266732" cy="177823"/>
          </a:xfrm>
          <a:prstGeom prst="rect">
            <a:avLst/>
          </a:prstGeom>
          <a:solidFill>
            <a:srgbClr val="CCCC00"/>
          </a:solidFill>
          <a:ln>
            <a:noFill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45733" tIns="22867" rIns="45733" bIns="22867" anchor="ctr" anchorCtr="0">
            <a:noAutofit/>
          </a:bodyPr>
          <a:lstStyle/>
          <a:p>
            <a:pPr algn="ctr"/>
            <a:r>
              <a:rPr lang="es" sz="800" b="1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10</a:t>
            </a:r>
            <a:endParaRPr sz="667"/>
          </a:p>
        </p:txBody>
      </p:sp>
      <p:sp>
        <p:nvSpPr>
          <p:cNvPr id="28" name="Google Shape;313;p41"/>
          <p:cNvSpPr/>
          <p:nvPr/>
        </p:nvSpPr>
        <p:spPr>
          <a:xfrm>
            <a:off x="609469" y="5026618"/>
            <a:ext cx="2362587" cy="142424"/>
          </a:xfrm>
          <a:prstGeom prst="rect">
            <a:avLst/>
          </a:prstGeom>
          <a:solidFill>
            <a:srgbClr val="CCCC00"/>
          </a:solidFill>
          <a:ln>
            <a:noFill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45733" tIns="22867" rIns="45733" bIns="22867" anchor="ctr" anchorCtr="0">
            <a:noAutofit/>
          </a:bodyPr>
          <a:lstStyle/>
          <a:p>
            <a:pPr algn="just"/>
            <a:r>
              <a:rPr lang="es" sz="800" b="1" dirty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AC </a:t>
            </a:r>
            <a:r>
              <a:rPr lang="es" sz="800" b="1" dirty="0" smtClean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80</a:t>
            </a:r>
            <a:r>
              <a:rPr lang="es" sz="800" dirty="0" smtClean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 </a:t>
            </a:r>
            <a:r>
              <a:rPr lang="es" sz="800" dirty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Av. Caracas </a:t>
            </a:r>
            <a:r>
              <a:rPr lang="es" sz="800" dirty="0" smtClean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hasta </a:t>
            </a:r>
            <a:r>
              <a:rPr lang="es" sz="800" dirty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KR 120 (Límite urbano)</a:t>
            </a:r>
            <a:endParaRPr sz="667" dirty="0"/>
          </a:p>
        </p:txBody>
      </p:sp>
      <p:sp>
        <p:nvSpPr>
          <p:cNvPr id="29" name="Google Shape;314;p41"/>
          <p:cNvSpPr/>
          <p:nvPr/>
        </p:nvSpPr>
        <p:spPr>
          <a:xfrm>
            <a:off x="217010" y="5322923"/>
            <a:ext cx="266732" cy="177823"/>
          </a:xfrm>
          <a:prstGeom prst="rect">
            <a:avLst/>
          </a:prstGeom>
          <a:solidFill>
            <a:srgbClr val="00CC00"/>
          </a:solidFill>
          <a:ln>
            <a:noFill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45733" tIns="22867" rIns="45733" bIns="22867" anchor="ctr" anchorCtr="0">
            <a:noAutofit/>
          </a:bodyPr>
          <a:lstStyle/>
          <a:p>
            <a:pPr algn="ctr"/>
            <a:r>
              <a:rPr lang="es" sz="800" b="1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11</a:t>
            </a:r>
            <a:endParaRPr sz="667"/>
          </a:p>
        </p:txBody>
      </p:sp>
      <p:sp>
        <p:nvSpPr>
          <p:cNvPr id="30" name="Google Shape;315;p41"/>
          <p:cNvSpPr/>
          <p:nvPr/>
        </p:nvSpPr>
        <p:spPr>
          <a:xfrm>
            <a:off x="618207" y="5319552"/>
            <a:ext cx="1845987" cy="172943"/>
          </a:xfrm>
          <a:prstGeom prst="rect">
            <a:avLst/>
          </a:prstGeom>
          <a:solidFill>
            <a:srgbClr val="00CC00"/>
          </a:solidFill>
          <a:ln>
            <a:noFill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45733" tIns="22867" rIns="45733" bIns="22867" anchor="ctr" anchorCtr="0">
            <a:noAutofit/>
          </a:bodyPr>
          <a:lstStyle/>
          <a:p>
            <a:r>
              <a:rPr lang="es" sz="800" b="1" dirty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AC </a:t>
            </a:r>
            <a:r>
              <a:rPr lang="es" sz="800" b="1" dirty="0" smtClean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26</a:t>
            </a:r>
            <a:r>
              <a:rPr lang="es" sz="667" dirty="0">
                <a:sym typeface="Teko"/>
              </a:rPr>
              <a:t> </a:t>
            </a:r>
            <a:r>
              <a:rPr lang="es" sz="800" dirty="0" smtClean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KR </a:t>
            </a:r>
            <a:r>
              <a:rPr lang="es" sz="800" dirty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3 hasta KR 103</a:t>
            </a:r>
            <a:endParaRPr sz="667" dirty="0"/>
          </a:p>
        </p:txBody>
      </p:sp>
      <p:sp>
        <p:nvSpPr>
          <p:cNvPr id="31" name="Google Shape;316;p41"/>
          <p:cNvSpPr/>
          <p:nvPr/>
        </p:nvSpPr>
        <p:spPr>
          <a:xfrm>
            <a:off x="217010" y="5615916"/>
            <a:ext cx="266732" cy="177823"/>
          </a:xfrm>
          <a:prstGeom prst="rect">
            <a:avLst/>
          </a:prstGeom>
          <a:solidFill>
            <a:srgbClr val="2E7115"/>
          </a:solidFill>
          <a:ln>
            <a:noFill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45733" tIns="22867" rIns="45733" bIns="22867" anchor="ctr" anchorCtr="0">
            <a:noAutofit/>
          </a:bodyPr>
          <a:lstStyle/>
          <a:p>
            <a:pPr algn="ctr"/>
            <a:r>
              <a:rPr lang="es" sz="800" b="1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12</a:t>
            </a:r>
            <a:endParaRPr sz="667"/>
          </a:p>
        </p:txBody>
      </p:sp>
      <p:sp>
        <p:nvSpPr>
          <p:cNvPr id="32" name="Google Shape;317;p41"/>
          <p:cNvSpPr/>
          <p:nvPr/>
        </p:nvSpPr>
        <p:spPr>
          <a:xfrm>
            <a:off x="618206" y="5597534"/>
            <a:ext cx="2205091" cy="185803"/>
          </a:xfrm>
          <a:prstGeom prst="rect">
            <a:avLst/>
          </a:prstGeom>
          <a:solidFill>
            <a:srgbClr val="2E7115"/>
          </a:solidFill>
          <a:ln>
            <a:noFill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45733" tIns="22867" rIns="45733" bIns="22867" anchor="ctr" anchorCtr="0">
            <a:noAutofit/>
          </a:bodyPr>
          <a:lstStyle/>
          <a:p>
            <a:r>
              <a:rPr lang="es" sz="800" b="1" dirty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AC </a:t>
            </a:r>
            <a:r>
              <a:rPr lang="es" sz="800" b="1" dirty="0" smtClean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13</a:t>
            </a:r>
            <a:r>
              <a:rPr lang="es" sz="667" dirty="0">
                <a:sym typeface="Teko"/>
              </a:rPr>
              <a:t> </a:t>
            </a:r>
            <a:r>
              <a:rPr lang="es" sz="800" dirty="0" smtClean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KR </a:t>
            </a:r>
            <a:r>
              <a:rPr lang="es" sz="800" dirty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50 hasta KR 138 (Límite urbano)</a:t>
            </a:r>
            <a:endParaRPr sz="667" dirty="0"/>
          </a:p>
        </p:txBody>
      </p:sp>
      <p:sp>
        <p:nvSpPr>
          <p:cNvPr id="33" name="Google Shape;318;p41"/>
          <p:cNvSpPr/>
          <p:nvPr/>
        </p:nvSpPr>
        <p:spPr>
          <a:xfrm>
            <a:off x="217009" y="5908909"/>
            <a:ext cx="266732" cy="177823"/>
          </a:xfrm>
          <a:prstGeom prst="rect">
            <a:avLst/>
          </a:prstGeom>
          <a:solidFill>
            <a:srgbClr val="01AAA8"/>
          </a:solidFill>
          <a:ln>
            <a:noFill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45733" tIns="22867" rIns="45733" bIns="22867" anchor="ctr" anchorCtr="0">
            <a:noAutofit/>
          </a:bodyPr>
          <a:lstStyle/>
          <a:p>
            <a:pPr algn="ctr"/>
            <a:r>
              <a:rPr lang="es" sz="800" b="1" dirty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13</a:t>
            </a:r>
            <a:endParaRPr sz="667" dirty="0"/>
          </a:p>
        </p:txBody>
      </p:sp>
      <p:sp>
        <p:nvSpPr>
          <p:cNvPr id="34" name="Google Shape;319;p41"/>
          <p:cNvSpPr/>
          <p:nvPr/>
        </p:nvSpPr>
        <p:spPr>
          <a:xfrm>
            <a:off x="618207" y="5895355"/>
            <a:ext cx="1872112" cy="191377"/>
          </a:xfrm>
          <a:prstGeom prst="rect">
            <a:avLst/>
          </a:prstGeom>
          <a:solidFill>
            <a:srgbClr val="01AAA8"/>
          </a:solidFill>
          <a:ln>
            <a:noFill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45733" tIns="22867" rIns="45733" bIns="22867" anchor="ctr" anchorCtr="0">
            <a:noAutofit/>
          </a:bodyPr>
          <a:lstStyle/>
          <a:p>
            <a:r>
              <a:rPr lang="es" sz="800" b="1" dirty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Av. </a:t>
            </a:r>
            <a:r>
              <a:rPr lang="es" sz="800" b="1" dirty="0" smtClean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Américas</a:t>
            </a:r>
            <a:r>
              <a:rPr lang="es" sz="667" dirty="0">
                <a:sym typeface="Teko"/>
              </a:rPr>
              <a:t> </a:t>
            </a:r>
            <a:r>
              <a:rPr lang="es" sz="800" dirty="0" smtClean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AC </a:t>
            </a:r>
            <a:r>
              <a:rPr lang="es" sz="800" dirty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26 hasta Av. Cali</a:t>
            </a:r>
            <a:endParaRPr sz="667" dirty="0"/>
          </a:p>
        </p:txBody>
      </p:sp>
      <p:sp>
        <p:nvSpPr>
          <p:cNvPr id="35" name="Google Shape;320;p41"/>
          <p:cNvSpPr/>
          <p:nvPr/>
        </p:nvSpPr>
        <p:spPr>
          <a:xfrm>
            <a:off x="217009" y="6201935"/>
            <a:ext cx="266732" cy="177823"/>
          </a:xfrm>
          <a:prstGeom prst="rect">
            <a:avLst/>
          </a:prstGeom>
          <a:solidFill>
            <a:srgbClr val="006666"/>
          </a:solidFill>
          <a:ln>
            <a:noFill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45733" tIns="22867" rIns="45733" bIns="22867" anchor="ctr" anchorCtr="0">
            <a:noAutofit/>
          </a:bodyPr>
          <a:lstStyle/>
          <a:p>
            <a:pPr algn="ctr"/>
            <a:r>
              <a:rPr lang="es" sz="800" b="1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14</a:t>
            </a:r>
            <a:endParaRPr sz="667"/>
          </a:p>
        </p:txBody>
      </p:sp>
      <p:sp>
        <p:nvSpPr>
          <p:cNvPr id="36" name="Google Shape;321;p41"/>
          <p:cNvSpPr/>
          <p:nvPr/>
        </p:nvSpPr>
        <p:spPr>
          <a:xfrm>
            <a:off x="618207" y="6171417"/>
            <a:ext cx="2205090" cy="208341"/>
          </a:xfrm>
          <a:prstGeom prst="rect">
            <a:avLst/>
          </a:prstGeom>
          <a:solidFill>
            <a:srgbClr val="006666"/>
          </a:solidFill>
          <a:ln>
            <a:noFill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45733" tIns="22867" rIns="45733" bIns="22867" anchor="ctr" anchorCtr="0">
            <a:noAutofit/>
          </a:bodyPr>
          <a:lstStyle/>
          <a:p>
            <a:r>
              <a:rPr lang="es" sz="800" b="1" dirty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Av. Primero de </a:t>
            </a:r>
            <a:r>
              <a:rPr lang="es" sz="800" b="1" dirty="0" smtClean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Mayo</a:t>
            </a:r>
            <a:r>
              <a:rPr lang="es" sz="667" dirty="0">
                <a:sym typeface="Teko"/>
              </a:rPr>
              <a:t> </a:t>
            </a:r>
            <a:r>
              <a:rPr lang="es" sz="800" dirty="0" smtClean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KR </a:t>
            </a:r>
            <a:r>
              <a:rPr lang="es" sz="800" dirty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3 Este hasta KR 80</a:t>
            </a:r>
            <a:endParaRPr sz="667" dirty="0"/>
          </a:p>
        </p:txBody>
      </p:sp>
      <p:sp>
        <p:nvSpPr>
          <p:cNvPr id="37" name="Google Shape;322;p41"/>
          <p:cNvSpPr txBox="1"/>
          <p:nvPr/>
        </p:nvSpPr>
        <p:spPr>
          <a:xfrm>
            <a:off x="159504" y="1356805"/>
            <a:ext cx="2125145" cy="787151"/>
          </a:xfrm>
          <a:prstGeom prst="rect">
            <a:avLst/>
          </a:prstGeom>
          <a:solidFill>
            <a:srgbClr val="AED140"/>
          </a:solidFill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es" sz="2800" b="1" dirty="0">
                <a:solidFill>
                  <a:srgbClr val="FFFFFF"/>
                </a:solidFill>
              </a:rPr>
              <a:t>14</a:t>
            </a:r>
            <a:endParaRPr sz="2800" b="1" dirty="0">
              <a:solidFill>
                <a:srgbClr val="FFFFFF"/>
              </a:solidFill>
            </a:endParaRPr>
          </a:p>
          <a:p>
            <a:pPr algn="ctr"/>
            <a:r>
              <a:rPr lang="es" sz="1333" b="1" dirty="0" smtClean="0">
                <a:solidFill>
                  <a:srgbClr val="FFFFFF"/>
                </a:solidFill>
              </a:rPr>
              <a:t>CORREDORES PRINCIPALES</a:t>
            </a:r>
            <a:endParaRPr sz="1333" b="1" dirty="0">
              <a:solidFill>
                <a:srgbClr val="FFFFFF"/>
              </a:solidFill>
            </a:endParaRPr>
          </a:p>
        </p:txBody>
      </p:sp>
      <p:sp>
        <p:nvSpPr>
          <p:cNvPr id="104" name="Google Shape;323;p41"/>
          <p:cNvSpPr txBox="1"/>
          <p:nvPr/>
        </p:nvSpPr>
        <p:spPr>
          <a:xfrm>
            <a:off x="10543650" y="1495620"/>
            <a:ext cx="1683600" cy="1120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es" sz="1333" b="1" dirty="0" smtClean="0"/>
              <a:t>15 CENTROS </a:t>
            </a:r>
            <a:r>
              <a:rPr lang="es" sz="1333" b="1" dirty="0"/>
              <a:t>COMERCIALES</a:t>
            </a:r>
            <a:endParaRPr sz="1333" b="1" dirty="0"/>
          </a:p>
        </p:txBody>
      </p:sp>
      <p:sp>
        <p:nvSpPr>
          <p:cNvPr id="105" name="Google Shape;324;p41"/>
          <p:cNvSpPr txBox="1"/>
          <p:nvPr/>
        </p:nvSpPr>
        <p:spPr>
          <a:xfrm>
            <a:off x="10635006" y="2260170"/>
            <a:ext cx="1683600" cy="11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es" sz="1333" b="1" dirty="0" smtClean="0"/>
              <a:t>04 CENTROS </a:t>
            </a:r>
            <a:r>
              <a:rPr lang="es" sz="1333" b="1" dirty="0"/>
              <a:t>DE ALTA AGLOMERACIÓN</a:t>
            </a:r>
            <a:endParaRPr sz="1333" b="1" dirty="0"/>
          </a:p>
        </p:txBody>
      </p:sp>
      <p:sp>
        <p:nvSpPr>
          <p:cNvPr id="106" name="Google Shape;325;p41"/>
          <p:cNvSpPr/>
          <p:nvPr/>
        </p:nvSpPr>
        <p:spPr>
          <a:xfrm rot="7960376">
            <a:off x="10333579" y="1590216"/>
            <a:ext cx="355260" cy="360076"/>
          </a:xfrm>
          <a:prstGeom prst="teardrop">
            <a:avLst>
              <a:gd name="adj" fmla="val 100000"/>
            </a:avLst>
          </a:prstGeom>
          <a:solidFill>
            <a:srgbClr val="FFFF00"/>
          </a:solidFill>
          <a:ln w="9525" cap="flat" cmpd="sng">
            <a:solidFill>
              <a:srgbClr val="53585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7" name="Google Shape;326;p41"/>
          <p:cNvSpPr/>
          <p:nvPr/>
        </p:nvSpPr>
        <p:spPr>
          <a:xfrm rot="7960376">
            <a:off x="10345108" y="2347985"/>
            <a:ext cx="355260" cy="360076"/>
          </a:xfrm>
          <a:prstGeom prst="teardrop">
            <a:avLst>
              <a:gd name="adj" fmla="val 100000"/>
            </a:avLst>
          </a:prstGeom>
          <a:solidFill>
            <a:srgbClr val="FF0000"/>
          </a:solidFill>
          <a:ln w="9525" cap="flat" cmpd="sng">
            <a:solidFill>
              <a:srgbClr val="53585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8" name="Google Shape;327;p41"/>
          <p:cNvSpPr txBox="1"/>
          <p:nvPr/>
        </p:nvSpPr>
        <p:spPr>
          <a:xfrm>
            <a:off x="10297895" y="1554822"/>
            <a:ext cx="672800" cy="24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s" sz="1333" dirty="0"/>
              <a:t>CC</a:t>
            </a:r>
            <a:endParaRPr sz="1333" dirty="0"/>
          </a:p>
        </p:txBody>
      </p:sp>
      <p:sp>
        <p:nvSpPr>
          <p:cNvPr id="109" name="Google Shape;328;p41"/>
          <p:cNvSpPr txBox="1"/>
          <p:nvPr/>
        </p:nvSpPr>
        <p:spPr>
          <a:xfrm>
            <a:off x="10285292" y="2316775"/>
            <a:ext cx="672800" cy="24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s" sz="1333"/>
              <a:t>CA</a:t>
            </a:r>
            <a:endParaRPr sz="1333"/>
          </a:p>
        </p:txBody>
      </p:sp>
      <p:sp>
        <p:nvSpPr>
          <p:cNvPr id="110" name="Google Shape;287;p40">
            <a:extLst>
              <a:ext uri="{FF2B5EF4-FFF2-40B4-BE49-F238E27FC236}">
                <a16:creationId xmlns:a16="http://schemas.microsoft.com/office/drawing/2014/main" xmlns="" id="{ADAF5518-45C7-4EEA-9B6D-B434D1639C5C}"/>
              </a:ext>
            </a:extLst>
          </p:cNvPr>
          <p:cNvSpPr txBox="1"/>
          <p:nvPr/>
        </p:nvSpPr>
        <p:spPr>
          <a:xfrm>
            <a:off x="10248330" y="3274730"/>
            <a:ext cx="1346800" cy="28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s-CO" sz="2000" b="1" dirty="0" smtClean="0">
                <a:solidFill>
                  <a:schemeClr val="accent6"/>
                </a:solidFill>
              </a:rPr>
              <a:t>Horarios</a:t>
            </a:r>
            <a:endParaRPr sz="2000" b="1" dirty="0">
              <a:solidFill>
                <a:schemeClr val="accent6"/>
              </a:solidFill>
            </a:endParaRPr>
          </a:p>
        </p:txBody>
      </p:sp>
      <p:sp>
        <p:nvSpPr>
          <p:cNvPr id="111" name="Google Shape;287;p40">
            <a:extLst>
              <a:ext uri="{FF2B5EF4-FFF2-40B4-BE49-F238E27FC236}">
                <a16:creationId xmlns:a16="http://schemas.microsoft.com/office/drawing/2014/main" xmlns="" id="{228EA91D-F35F-43A4-B7F1-B3795CCD9BCE}"/>
              </a:ext>
            </a:extLst>
          </p:cNvPr>
          <p:cNvSpPr txBox="1"/>
          <p:nvPr/>
        </p:nvSpPr>
        <p:spPr>
          <a:xfrm>
            <a:off x="9991166" y="3745291"/>
            <a:ext cx="2022812" cy="11063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s-MX" sz="1467" dirty="0"/>
              <a:t>14 corredores Lunes – Domingo</a:t>
            </a:r>
          </a:p>
          <a:p>
            <a:r>
              <a:rPr lang="es-MX" sz="1467" dirty="0"/>
              <a:t>Horarios críticos</a:t>
            </a:r>
          </a:p>
          <a:p>
            <a:endParaRPr lang="es-MX" sz="1467" dirty="0"/>
          </a:p>
          <a:p>
            <a:r>
              <a:rPr lang="es-MX" sz="1600" dirty="0"/>
              <a:t>Puntos críticos</a:t>
            </a:r>
          </a:p>
          <a:p>
            <a:r>
              <a:rPr lang="es-MX" sz="1600" dirty="0" smtClean="0"/>
              <a:t>Fines </a:t>
            </a:r>
            <a:r>
              <a:rPr lang="es-MX" sz="1600" dirty="0"/>
              <a:t>de semana </a:t>
            </a:r>
            <a:r>
              <a:rPr lang="es-MX" sz="1000" dirty="0"/>
              <a:t>(o horario según particularidades del punto)</a:t>
            </a:r>
          </a:p>
          <a:p>
            <a:endParaRPr sz="1467" dirty="0"/>
          </a:p>
        </p:txBody>
      </p:sp>
    </p:spTree>
    <p:extLst>
      <p:ext uri="{BB962C8B-B14F-4D97-AF65-F5344CB8AC3E}">
        <p14:creationId xmlns:p14="http://schemas.microsoft.com/office/powerpoint/2010/main" val="4012387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/>
        </p:nvSpPr>
        <p:spPr>
          <a:xfrm>
            <a:off x="1524001" y="235125"/>
            <a:ext cx="751114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3200" dirty="0">
                <a:solidFill>
                  <a:schemeClr val="bg1"/>
                </a:solidFill>
              </a:rPr>
              <a:t>1. Calendario general</a:t>
            </a:r>
            <a:endParaRPr lang="es-CO" sz="3200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-28658"/>
            <a:ext cx="12183752" cy="1231816"/>
          </a:xfrm>
          <a:prstGeom prst="rect">
            <a:avLst/>
          </a:prstGeom>
        </p:spPr>
      </p:pic>
      <p:sp>
        <p:nvSpPr>
          <p:cNvPr id="2" name="Rectángulo 1"/>
          <p:cNvSpPr/>
          <p:nvPr/>
        </p:nvSpPr>
        <p:spPr>
          <a:xfrm>
            <a:off x="6555879" y="371746"/>
            <a:ext cx="535499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3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 ÉXODO - RETORNO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Google Shape;322;p41"/>
          <p:cNvSpPr txBox="1"/>
          <p:nvPr/>
        </p:nvSpPr>
        <p:spPr>
          <a:xfrm>
            <a:off x="159504" y="1356805"/>
            <a:ext cx="2550205" cy="787151"/>
          </a:xfrm>
          <a:prstGeom prst="rect">
            <a:avLst/>
          </a:prstGeom>
          <a:solidFill>
            <a:srgbClr val="AED140"/>
          </a:solidFill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es" sz="2400" b="1" dirty="0" smtClean="0">
                <a:solidFill>
                  <a:srgbClr val="FFFFFF"/>
                </a:solidFill>
              </a:rPr>
              <a:t>08 </a:t>
            </a:r>
            <a:r>
              <a:rPr lang="es" sz="1400" b="1" dirty="0" smtClean="0">
                <a:solidFill>
                  <a:srgbClr val="FFFFFF"/>
                </a:solidFill>
              </a:rPr>
              <a:t>CORREDORES </a:t>
            </a:r>
          </a:p>
          <a:p>
            <a:pPr algn="ctr"/>
            <a:r>
              <a:rPr lang="es" sz="1400" b="1" dirty="0" smtClean="0">
                <a:solidFill>
                  <a:srgbClr val="FFFFFF"/>
                </a:solidFill>
              </a:rPr>
              <a:t> ENTRADAS Y SALIDAS</a:t>
            </a:r>
            <a:endParaRPr sz="1400" b="1" dirty="0">
              <a:solidFill>
                <a:srgbClr val="FFFFFF"/>
              </a:solidFill>
            </a:endParaRPr>
          </a:p>
        </p:txBody>
      </p:sp>
      <p:sp>
        <p:nvSpPr>
          <p:cNvPr id="112" name="Google Shape;220;p40"/>
          <p:cNvSpPr/>
          <p:nvPr/>
        </p:nvSpPr>
        <p:spPr>
          <a:xfrm>
            <a:off x="290157" y="2622227"/>
            <a:ext cx="359381" cy="195261"/>
          </a:xfrm>
          <a:prstGeom prst="rect">
            <a:avLst/>
          </a:prstGeom>
          <a:solidFill>
            <a:srgbClr val="204199"/>
          </a:solidFill>
          <a:ln>
            <a:noFill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34300" tIns="17150" rIns="34300" bIns="171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1100" b="1" i="0" u="none" strike="noStrike" cap="none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1</a:t>
            </a:r>
            <a:endParaRPr sz="1100"/>
          </a:p>
        </p:txBody>
      </p:sp>
      <p:sp>
        <p:nvSpPr>
          <p:cNvPr id="113" name="Google Shape;221;p40"/>
          <p:cNvSpPr/>
          <p:nvPr/>
        </p:nvSpPr>
        <p:spPr>
          <a:xfrm>
            <a:off x="899405" y="2601762"/>
            <a:ext cx="1276440" cy="241126"/>
          </a:xfrm>
          <a:prstGeom prst="rect">
            <a:avLst/>
          </a:prstGeom>
          <a:solidFill>
            <a:srgbClr val="204199"/>
          </a:solidFill>
          <a:ln>
            <a:noFill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34300" tIns="17150" rIns="34300" bIns="1715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1100" b="1" i="0" u="none" strike="noStrike" cap="none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AK 7</a:t>
            </a:r>
            <a:endParaRPr sz="1100"/>
          </a:p>
        </p:txBody>
      </p:sp>
      <p:sp>
        <p:nvSpPr>
          <p:cNvPr id="114" name="Google Shape;222;p40"/>
          <p:cNvSpPr/>
          <p:nvPr/>
        </p:nvSpPr>
        <p:spPr>
          <a:xfrm>
            <a:off x="290157" y="2997143"/>
            <a:ext cx="359381" cy="195261"/>
          </a:xfrm>
          <a:prstGeom prst="rect">
            <a:avLst/>
          </a:prstGeom>
          <a:solidFill>
            <a:srgbClr val="7B67AF"/>
          </a:solidFill>
          <a:ln>
            <a:noFill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34300" tIns="17150" rIns="34300" bIns="171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1100" b="1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2</a:t>
            </a:r>
            <a:endParaRPr sz="1100"/>
          </a:p>
        </p:txBody>
      </p:sp>
      <p:sp>
        <p:nvSpPr>
          <p:cNvPr id="115" name="Google Shape;223;p40"/>
          <p:cNvSpPr/>
          <p:nvPr/>
        </p:nvSpPr>
        <p:spPr>
          <a:xfrm>
            <a:off x="899404" y="2963987"/>
            <a:ext cx="1276440" cy="242093"/>
          </a:xfrm>
          <a:prstGeom prst="rect">
            <a:avLst/>
          </a:prstGeom>
          <a:solidFill>
            <a:srgbClr val="7B67AF"/>
          </a:solidFill>
          <a:ln>
            <a:noFill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34300" tIns="17150" rIns="34300" bIns="1715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1100" b="1" i="0" u="none" strike="noStrike" cap="none" dirty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Autopista Norte</a:t>
            </a:r>
            <a:endParaRPr sz="1100" dirty="0"/>
          </a:p>
        </p:txBody>
      </p:sp>
      <p:sp>
        <p:nvSpPr>
          <p:cNvPr id="116" name="Google Shape;224;p40"/>
          <p:cNvSpPr/>
          <p:nvPr/>
        </p:nvSpPr>
        <p:spPr>
          <a:xfrm>
            <a:off x="290157" y="3312134"/>
            <a:ext cx="359381" cy="195261"/>
          </a:xfrm>
          <a:prstGeom prst="rect">
            <a:avLst/>
          </a:prstGeom>
          <a:solidFill>
            <a:srgbClr val="FDBB2F"/>
          </a:solidFill>
          <a:ln>
            <a:noFill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34300" tIns="17150" rIns="34300" bIns="171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1100" b="1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3</a:t>
            </a:r>
            <a:endParaRPr sz="1100"/>
          </a:p>
        </p:txBody>
      </p:sp>
      <p:sp>
        <p:nvSpPr>
          <p:cNvPr id="117" name="Google Shape;225;p40"/>
          <p:cNvSpPr/>
          <p:nvPr/>
        </p:nvSpPr>
        <p:spPr>
          <a:xfrm>
            <a:off x="899404" y="3311508"/>
            <a:ext cx="1276440" cy="188767"/>
          </a:xfrm>
          <a:prstGeom prst="rect">
            <a:avLst/>
          </a:prstGeom>
          <a:solidFill>
            <a:srgbClr val="FDBB2F"/>
          </a:solidFill>
          <a:ln>
            <a:noFill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34300" tIns="17150" rIns="34300" bIns="1715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1100" b="1" i="0" u="none" strike="noStrike" cap="none" dirty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Autopista Sur</a:t>
            </a:r>
            <a:endParaRPr sz="1100" dirty="0"/>
          </a:p>
        </p:txBody>
      </p:sp>
      <p:sp>
        <p:nvSpPr>
          <p:cNvPr id="118" name="Google Shape;226;p40"/>
          <p:cNvSpPr/>
          <p:nvPr/>
        </p:nvSpPr>
        <p:spPr>
          <a:xfrm>
            <a:off x="302735" y="3699745"/>
            <a:ext cx="359381" cy="195261"/>
          </a:xfrm>
          <a:prstGeom prst="rect">
            <a:avLst/>
          </a:prstGeom>
          <a:solidFill>
            <a:srgbClr val="CCCC00"/>
          </a:solidFill>
          <a:ln>
            <a:noFill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34300" tIns="17150" rIns="34300" bIns="171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1100" b="1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4</a:t>
            </a:r>
            <a:endParaRPr sz="1100"/>
          </a:p>
        </p:txBody>
      </p:sp>
      <p:sp>
        <p:nvSpPr>
          <p:cNvPr id="119" name="Google Shape;227;p40"/>
          <p:cNvSpPr/>
          <p:nvPr/>
        </p:nvSpPr>
        <p:spPr>
          <a:xfrm>
            <a:off x="899405" y="3666587"/>
            <a:ext cx="1276440" cy="236501"/>
          </a:xfrm>
          <a:prstGeom prst="rect">
            <a:avLst/>
          </a:prstGeom>
          <a:solidFill>
            <a:srgbClr val="CCCC00"/>
          </a:solidFill>
          <a:ln>
            <a:noFill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34300" tIns="17150" rIns="34300" bIns="17150" anchor="ctr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1100" b="1" i="0" u="none" strike="noStrike" cap="none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AC 80</a:t>
            </a:r>
            <a:endParaRPr sz="1100"/>
          </a:p>
        </p:txBody>
      </p:sp>
      <p:sp>
        <p:nvSpPr>
          <p:cNvPr id="120" name="Google Shape;228;p40"/>
          <p:cNvSpPr/>
          <p:nvPr/>
        </p:nvSpPr>
        <p:spPr>
          <a:xfrm>
            <a:off x="290161" y="4049270"/>
            <a:ext cx="359381" cy="195261"/>
          </a:xfrm>
          <a:prstGeom prst="rect">
            <a:avLst/>
          </a:prstGeom>
          <a:solidFill>
            <a:srgbClr val="2E7115"/>
          </a:solidFill>
          <a:ln>
            <a:noFill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34300" tIns="17150" rIns="34300" bIns="171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1100" b="1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5</a:t>
            </a:r>
            <a:endParaRPr sz="1100"/>
          </a:p>
        </p:txBody>
      </p:sp>
      <p:sp>
        <p:nvSpPr>
          <p:cNvPr id="121" name="Google Shape;229;p40"/>
          <p:cNvSpPr/>
          <p:nvPr/>
        </p:nvSpPr>
        <p:spPr>
          <a:xfrm>
            <a:off x="899405" y="4054212"/>
            <a:ext cx="1276440" cy="228419"/>
          </a:xfrm>
          <a:prstGeom prst="rect">
            <a:avLst/>
          </a:prstGeom>
          <a:solidFill>
            <a:srgbClr val="2E7115"/>
          </a:solidFill>
          <a:ln>
            <a:noFill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34300" tIns="17150" rIns="34300" bIns="1715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1100" b="1" i="0" u="none" strike="noStrike" cap="none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AC 13</a:t>
            </a:r>
            <a:endParaRPr sz="1100"/>
          </a:p>
        </p:txBody>
      </p:sp>
      <p:sp>
        <p:nvSpPr>
          <p:cNvPr id="122" name="Google Shape;231;p40"/>
          <p:cNvSpPr/>
          <p:nvPr/>
        </p:nvSpPr>
        <p:spPr>
          <a:xfrm>
            <a:off x="290161" y="4417570"/>
            <a:ext cx="359381" cy="195261"/>
          </a:xfrm>
          <a:prstGeom prst="rect">
            <a:avLst/>
          </a:prstGeom>
          <a:solidFill>
            <a:srgbClr val="4C1130"/>
          </a:solidFill>
          <a:ln>
            <a:noFill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34300" tIns="17150" rIns="34300" bIns="171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1100" b="1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6</a:t>
            </a:r>
            <a:endParaRPr sz="1100"/>
          </a:p>
        </p:txBody>
      </p:sp>
      <p:sp>
        <p:nvSpPr>
          <p:cNvPr id="123" name="Google Shape;232;p40"/>
          <p:cNvSpPr/>
          <p:nvPr/>
        </p:nvSpPr>
        <p:spPr>
          <a:xfrm>
            <a:off x="899405" y="4422512"/>
            <a:ext cx="1276440" cy="238558"/>
          </a:xfrm>
          <a:prstGeom prst="rect">
            <a:avLst/>
          </a:prstGeom>
          <a:solidFill>
            <a:srgbClr val="4C1130"/>
          </a:solidFill>
          <a:ln>
            <a:noFill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34300" tIns="17150" rIns="34300" bIns="1715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1100" b="1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VÍA LA CALER</a:t>
            </a:r>
            <a:endParaRPr sz="1100"/>
          </a:p>
        </p:txBody>
      </p:sp>
      <p:sp>
        <p:nvSpPr>
          <p:cNvPr id="124" name="Google Shape;233;p40"/>
          <p:cNvSpPr/>
          <p:nvPr/>
        </p:nvSpPr>
        <p:spPr>
          <a:xfrm>
            <a:off x="290161" y="4798570"/>
            <a:ext cx="359381" cy="195261"/>
          </a:xfrm>
          <a:prstGeom prst="rect">
            <a:avLst/>
          </a:prstGeom>
          <a:solidFill>
            <a:srgbClr val="006666"/>
          </a:solidFill>
          <a:ln>
            <a:noFill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34300" tIns="17150" rIns="34300" bIns="171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1100" b="1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7</a:t>
            </a:r>
            <a:endParaRPr sz="1100"/>
          </a:p>
        </p:txBody>
      </p:sp>
      <p:sp>
        <p:nvSpPr>
          <p:cNvPr id="125" name="Google Shape;234;p40"/>
          <p:cNvSpPr/>
          <p:nvPr/>
        </p:nvSpPr>
        <p:spPr>
          <a:xfrm>
            <a:off x="899405" y="4803512"/>
            <a:ext cx="1276440" cy="254000"/>
          </a:xfrm>
          <a:prstGeom prst="rect">
            <a:avLst/>
          </a:prstGeom>
          <a:solidFill>
            <a:srgbClr val="006666"/>
          </a:solidFill>
          <a:ln>
            <a:noFill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34300" tIns="17150" rIns="34300" bIns="1715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1100" b="1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VÍA CHOACHÍ</a:t>
            </a:r>
            <a:endParaRPr sz="1100"/>
          </a:p>
        </p:txBody>
      </p:sp>
      <p:sp>
        <p:nvSpPr>
          <p:cNvPr id="126" name="Google Shape;235;p40"/>
          <p:cNvSpPr/>
          <p:nvPr/>
        </p:nvSpPr>
        <p:spPr>
          <a:xfrm>
            <a:off x="290161" y="5179570"/>
            <a:ext cx="359381" cy="195261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34300" tIns="17150" rIns="34300" bIns="171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1100" b="1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8</a:t>
            </a:r>
            <a:endParaRPr sz="1100"/>
          </a:p>
        </p:txBody>
      </p:sp>
      <p:sp>
        <p:nvSpPr>
          <p:cNvPr id="127" name="Google Shape;236;p40"/>
          <p:cNvSpPr/>
          <p:nvPr/>
        </p:nvSpPr>
        <p:spPr>
          <a:xfrm>
            <a:off x="899405" y="5179570"/>
            <a:ext cx="1276440" cy="247518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34300" tIns="17150" rIns="34300" bIns="1715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1100" b="1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VÍA AL LLANO</a:t>
            </a:r>
            <a:endParaRPr sz="1100"/>
          </a:p>
        </p:txBody>
      </p:sp>
      <p:grpSp>
        <p:nvGrpSpPr>
          <p:cNvPr id="128" name="Google Shape;237;p40"/>
          <p:cNvGrpSpPr/>
          <p:nvPr/>
        </p:nvGrpSpPr>
        <p:grpSpPr>
          <a:xfrm>
            <a:off x="2709710" y="1657441"/>
            <a:ext cx="6770960" cy="4337834"/>
            <a:chOff x="2217033" y="857150"/>
            <a:chExt cx="5831297" cy="3614782"/>
          </a:xfrm>
        </p:grpSpPr>
        <p:grpSp>
          <p:nvGrpSpPr>
            <p:cNvPr id="129" name="Google Shape;238;p40"/>
            <p:cNvGrpSpPr/>
            <p:nvPr/>
          </p:nvGrpSpPr>
          <p:grpSpPr>
            <a:xfrm>
              <a:off x="2217033" y="931531"/>
              <a:ext cx="5831297" cy="3540401"/>
              <a:chOff x="1607508" y="931550"/>
              <a:chExt cx="5966742" cy="3616344"/>
            </a:xfrm>
          </p:grpSpPr>
          <p:grpSp>
            <p:nvGrpSpPr>
              <p:cNvPr id="146" name="Google Shape;239;p40"/>
              <p:cNvGrpSpPr/>
              <p:nvPr/>
            </p:nvGrpSpPr>
            <p:grpSpPr>
              <a:xfrm>
                <a:off x="1607508" y="931550"/>
                <a:ext cx="5930270" cy="3616344"/>
                <a:chOff x="1455108" y="931550"/>
                <a:chExt cx="5930270" cy="3616344"/>
              </a:xfrm>
            </p:grpSpPr>
            <p:grpSp>
              <p:nvGrpSpPr>
                <p:cNvPr id="154" name="Google Shape;240;p40"/>
                <p:cNvGrpSpPr/>
                <p:nvPr/>
              </p:nvGrpSpPr>
              <p:grpSpPr>
                <a:xfrm>
                  <a:off x="1455108" y="931550"/>
                  <a:ext cx="5930270" cy="3616344"/>
                  <a:chOff x="914400" y="0"/>
                  <a:chExt cx="11280712" cy="6853030"/>
                </a:xfrm>
              </p:grpSpPr>
              <p:pic>
                <p:nvPicPr>
                  <p:cNvPr id="173" name="Google Shape;241;p40" descr="Imagen que contiene texto, mapa&#10;&#10;Descripción generada automáticamente"/>
                  <p:cNvPicPr preferRelativeResize="0"/>
                  <p:nvPr/>
                </p:nvPicPr>
                <p:blipFill rotWithShape="1">
                  <a:blip r:embed="rId4">
                    <a:alphaModFix/>
                  </a:blip>
                  <a:srcRect/>
                  <a:stretch/>
                </p:blipFill>
                <p:spPr>
                  <a:xfrm>
                    <a:off x="914400" y="0"/>
                    <a:ext cx="11280712" cy="6853030"/>
                  </a:xfrm>
                  <a:prstGeom prst="rect">
                    <a:avLst/>
                  </a:prstGeom>
                  <a:solidFill>
                    <a:srgbClr val="00B050"/>
                  </a:solidFill>
                  <a:ln>
                    <a:noFill/>
                  </a:ln>
                </p:spPr>
              </p:pic>
              <p:sp>
                <p:nvSpPr>
                  <p:cNvPr id="174" name="Google Shape;242;p40"/>
                  <p:cNvSpPr/>
                  <p:nvPr/>
                </p:nvSpPr>
                <p:spPr>
                  <a:xfrm>
                    <a:off x="1510781" y="2043209"/>
                    <a:ext cx="621300" cy="449700"/>
                  </a:xfrm>
                  <a:prstGeom prst="rect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spcFirstLastPara="1" wrap="square" lIns="34300" tIns="17150" rIns="34300" bIns="17150" anchor="ctr" anchorCtr="0">
                    <a:noAutofit/>
                  </a:bodyPr>
                  <a:lstStyle/>
                  <a:p>
                    <a:pPr marL="0" marR="0" lvl="0" indent="0" algn="ctr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100" b="0" i="0" u="none" strike="noStrike" cap="none">
                      <a:solidFill>
                        <a:schemeClr val="lt1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pic>
              <p:nvPicPr>
                <p:cNvPr id="155" name="Google Shape;243;p40" descr="Imagen que contiene texto, mapa&#10;&#10;Descripción generada automáticamente"/>
                <p:cNvPicPr preferRelativeResize="0"/>
                <p:nvPr/>
              </p:nvPicPr>
              <p:blipFill rotWithShape="1">
                <a:blip r:embed="rId4">
                  <a:alphaModFix/>
                </a:blip>
                <a:srcRect l="5043" t="31726" r="89102" b="63379"/>
                <a:stretch/>
              </p:blipFill>
              <p:spPr>
                <a:xfrm>
                  <a:off x="2376591" y="4168105"/>
                  <a:ext cx="347144" cy="176955"/>
                </a:xfrm>
                <a:prstGeom prst="rect">
                  <a:avLst/>
                </a:prstGeom>
                <a:solidFill>
                  <a:srgbClr val="00B050"/>
                </a:solidFill>
                <a:ln>
                  <a:noFill/>
                </a:ln>
              </p:spPr>
            </p:pic>
            <p:sp>
              <p:nvSpPr>
                <p:cNvPr id="156" name="Google Shape;244;p40"/>
                <p:cNvSpPr/>
                <p:nvPr/>
              </p:nvSpPr>
              <p:spPr>
                <a:xfrm>
                  <a:off x="2053395" y="986848"/>
                  <a:ext cx="3261170" cy="8809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06300" h="3324225" extrusionOk="0">
                      <a:moveTo>
                        <a:pt x="12306300" y="3324225"/>
                      </a:moveTo>
                      <a:lnTo>
                        <a:pt x="12087225" y="3257550"/>
                      </a:lnTo>
                      <a:lnTo>
                        <a:pt x="12001500" y="3238500"/>
                      </a:lnTo>
                      <a:lnTo>
                        <a:pt x="11887200" y="3171825"/>
                      </a:lnTo>
                      <a:lnTo>
                        <a:pt x="11706225" y="3124200"/>
                      </a:lnTo>
                      <a:lnTo>
                        <a:pt x="11525250" y="3086100"/>
                      </a:lnTo>
                      <a:lnTo>
                        <a:pt x="11372850" y="3048000"/>
                      </a:lnTo>
                      <a:lnTo>
                        <a:pt x="11153775" y="2990850"/>
                      </a:lnTo>
                      <a:lnTo>
                        <a:pt x="11029950" y="2943225"/>
                      </a:lnTo>
                      <a:lnTo>
                        <a:pt x="10877550" y="2943225"/>
                      </a:lnTo>
                      <a:lnTo>
                        <a:pt x="10763250" y="2943225"/>
                      </a:lnTo>
                      <a:lnTo>
                        <a:pt x="10534650" y="2876550"/>
                      </a:lnTo>
                      <a:lnTo>
                        <a:pt x="10344150" y="2819400"/>
                      </a:lnTo>
                      <a:lnTo>
                        <a:pt x="10229850" y="2790825"/>
                      </a:lnTo>
                      <a:lnTo>
                        <a:pt x="10115550" y="2724150"/>
                      </a:lnTo>
                      <a:lnTo>
                        <a:pt x="10010775" y="2657475"/>
                      </a:lnTo>
                      <a:lnTo>
                        <a:pt x="9829800" y="2562225"/>
                      </a:lnTo>
                      <a:lnTo>
                        <a:pt x="9744075" y="2495550"/>
                      </a:lnTo>
                      <a:lnTo>
                        <a:pt x="9553575" y="2390775"/>
                      </a:lnTo>
                      <a:lnTo>
                        <a:pt x="9448800" y="2352675"/>
                      </a:lnTo>
                      <a:lnTo>
                        <a:pt x="9324975" y="2266950"/>
                      </a:lnTo>
                      <a:lnTo>
                        <a:pt x="9182100" y="2171700"/>
                      </a:lnTo>
                      <a:lnTo>
                        <a:pt x="9153525" y="2124075"/>
                      </a:lnTo>
                      <a:lnTo>
                        <a:pt x="9001125" y="2009775"/>
                      </a:lnTo>
                      <a:lnTo>
                        <a:pt x="8953500" y="1952625"/>
                      </a:lnTo>
                      <a:lnTo>
                        <a:pt x="8801100" y="1800225"/>
                      </a:lnTo>
                      <a:lnTo>
                        <a:pt x="8772525" y="1762125"/>
                      </a:lnTo>
                      <a:lnTo>
                        <a:pt x="8639175" y="1666875"/>
                      </a:lnTo>
                      <a:lnTo>
                        <a:pt x="8534400" y="1638300"/>
                      </a:lnTo>
                      <a:lnTo>
                        <a:pt x="8496300" y="1590675"/>
                      </a:lnTo>
                      <a:lnTo>
                        <a:pt x="8429625" y="1524000"/>
                      </a:lnTo>
                      <a:lnTo>
                        <a:pt x="8353425" y="1524000"/>
                      </a:lnTo>
                      <a:lnTo>
                        <a:pt x="8277225" y="1524000"/>
                      </a:lnTo>
                      <a:lnTo>
                        <a:pt x="8172450" y="1476375"/>
                      </a:lnTo>
                      <a:lnTo>
                        <a:pt x="8096250" y="1409700"/>
                      </a:lnTo>
                      <a:lnTo>
                        <a:pt x="8058150" y="1333500"/>
                      </a:lnTo>
                      <a:lnTo>
                        <a:pt x="7962900" y="1295400"/>
                      </a:lnTo>
                      <a:lnTo>
                        <a:pt x="7858125" y="1276350"/>
                      </a:lnTo>
                      <a:lnTo>
                        <a:pt x="7762875" y="1200150"/>
                      </a:lnTo>
                      <a:lnTo>
                        <a:pt x="7734300" y="1152525"/>
                      </a:lnTo>
                      <a:lnTo>
                        <a:pt x="7658100" y="1123950"/>
                      </a:lnTo>
                      <a:lnTo>
                        <a:pt x="7562850" y="1047750"/>
                      </a:lnTo>
                      <a:lnTo>
                        <a:pt x="7439025" y="1000125"/>
                      </a:lnTo>
                      <a:lnTo>
                        <a:pt x="7343775" y="952500"/>
                      </a:lnTo>
                      <a:lnTo>
                        <a:pt x="7191375" y="895350"/>
                      </a:lnTo>
                      <a:lnTo>
                        <a:pt x="7029450" y="847725"/>
                      </a:lnTo>
                      <a:lnTo>
                        <a:pt x="6905625" y="819150"/>
                      </a:lnTo>
                      <a:lnTo>
                        <a:pt x="6810375" y="790575"/>
                      </a:lnTo>
                      <a:lnTo>
                        <a:pt x="6696075" y="762000"/>
                      </a:lnTo>
                      <a:lnTo>
                        <a:pt x="6648450" y="733425"/>
                      </a:lnTo>
                      <a:lnTo>
                        <a:pt x="6562725" y="704850"/>
                      </a:lnTo>
                      <a:lnTo>
                        <a:pt x="6486525" y="666750"/>
                      </a:lnTo>
                      <a:lnTo>
                        <a:pt x="6419850" y="609600"/>
                      </a:lnTo>
                      <a:lnTo>
                        <a:pt x="6391275" y="552450"/>
                      </a:lnTo>
                      <a:lnTo>
                        <a:pt x="6353175" y="485775"/>
                      </a:lnTo>
                      <a:lnTo>
                        <a:pt x="6296025" y="466725"/>
                      </a:lnTo>
                      <a:lnTo>
                        <a:pt x="6181725" y="466725"/>
                      </a:lnTo>
                      <a:lnTo>
                        <a:pt x="6124575" y="457200"/>
                      </a:lnTo>
                      <a:lnTo>
                        <a:pt x="5915025" y="447675"/>
                      </a:lnTo>
                      <a:lnTo>
                        <a:pt x="5762625" y="447675"/>
                      </a:lnTo>
                      <a:lnTo>
                        <a:pt x="5610225" y="457200"/>
                      </a:lnTo>
                      <a:lnTo>
                        <a:pt x="5505450" y="476250"/>
                      </a:lnTo>
                      <a:lnTo>
                        <a:pt x="5410200" y="504825"/>
                      </a:lnTo>
                      <a:lnTo>
                        <a:pt x="5267325" y="485775"/>
                      </a:lnTo>
                      <a:lnTo>
                        <a:pt x="5191125" y="466725"/>
                      </a:lnTo>
                      <a:lnTo>
                        <a:pt x="5038725" y="457200"/>
                      </a:lnTo>
                      <a:lnTo>
                        <a:pt x="4953000" y="390525"/>
                      </a:lnTo>
                      <a:lnTo>
                        <a:pt x="4838700" y="342900"/>
                      </a:lnTo>
                      <a:lnTo>
                        <a:pt x="4743450" y="285750"/>
                      </a:lnTo>
                      <a:lnTo>
                        <a:pt x="4648200" y="285750"/>
                      </a:lnTo>
                      <a:lnTo>
                        <a:pt x="4552950" y="257175"/>
                      </a:lnTo>
                      <a:lnTo>
                        <a:pt x="4457700" y="190500"/>
                      </a:lnTo>
                      <a:lnTo>
                        <a:pt x="4362450" y="171450"/>
                      </a:lnTo>
                      <a:lnTo>
                        <a:pt x="4295775" y="171450"/>
                      </a:lnTo>
                      <a:lnTo>
                        <a:pt x="4162425" y="142875"/>
                      </a:lnTo>
                      <a:lnTo>
                        <a:pt x="4048125" y="123825"/>
                      </a:lnTo>
                      <a:lnTo>
                        <a:pt x="3867150" y="133350"/>
                      </a:lnTo>
                      <a:lnTo>
                        <a:pt x="3771900" y="142875"/>
                      </a:lnTo>
                      <a:lnTo>
                        <a:pt x="3695700" y="85725"/>
                      </a:lnTo>
                      <a:lnTo>
                        <a:pt x="3619500" y="47625"/>
                      </a:lnTo>
                      <a:lnTo>
                        <a:pt x="3457575" y="0"/>
                      </a:lnTo>
                      <a:lnTo>
                        <a:pt x="3381375" y="0"/>
                      </a:lnTo>
                      <a:lnTo>
                        <a:pt x="3248025" y="19050"/>
                      </a:lnTo>
                      <a:lnTo>
                        <a:pt x="3048000" y="19050"/>
                      </a:lnTo>
                      <a:lnTo>
                        <a:pt x="2895600" y="28575"/>
                      </a:lnTo>
                      <a:lnTo>
                        <a:pt x="2800350" y="85725"/>
                      </a:lnTo>
                      <a:lnTo>
                        <a:pt x="2628900" y="142875"/>
                      </a:lnTo>
                      <a:lnTo>
                        <a:pt x="2466975" y="152400"/>
                      </a:lnTo>
                      <a:lnTo>
                        <a:pt x="2276475" y="180975"/>
                      </a:lnTo>
                      <a:lnTo>
                        <a:pt x="2114550" y="238125"/>
                      </a:lnTo>
                      <a:lnTo>
                        <a:pt x="2028825" y="295275"/>
                      </a:lnTo>
                      <a:lnTo>
                        <a:pt x="1857375" y="295275"/>
                      </a:lnTo>
                      <a:lnTo>
                        <a:pt x="1714500" y="352425"/>
                      </a:lnTo>
                      <a:lnTo>
                        <a:pt x="1524000" y="361950"/>
                      </a:lnTo>
                      <a:lnTo>
                        <a:pt x="1352550" y="352425"/>
                      </a:lnTo>
                      <a:lnTo>
                        <a:pt x="1238250" y="352425"/>
                      </a:lnTo>
                      <a:lnTo>
                        <a:pt x="1057275" y="314325"/>
                      </a:lnTo>
                      <a:lnTo>
                        <a:pt x="942975" y="276225"/>
                      </a:lnTo>
                      <a:lnTo>
                        <a:pt x="781050" y="276225"/>
                      </a:lnTo>
                      <a:lnTo>
                        <a:pt x="571500" y="333375"/>
                      </a:lnTo>
                      <a:lnTo>
                        <a:pt x="381000" y="381000"/>
                      </a:lnTo>
                      <a:lnTo>
                        <a:pt x="304800" y="400050"/>
                      </a:lnTo>
                      <a:lnTo>
                        <a:pt x="142875" y="409575"/>
                      </a:lnTo>
                      <a:lnTo>
                        <a:pt x="0" y="428625"/>
                      </a:lnTo>
                    </a:path>
                  </a:pathLst>
                </a:custGeom>
                <a:noFill/>
                <a:ln w="38100" cap="flat" cmpd="sng">
                  <a:solidFill>
                    <a:srgbClr val="204199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34300" tIns="17150" rIns="34300" bIns="17150" anchor="ctr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500" b="0" i="0" u="none" strike="noStrike" cap="none">
                    <a:solidFill>
                      <a:schemeClr val="lt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57" name="Google Shape;245;p40"/>
                <p:cNvSpPr/>
                <p:nvPr/>
              </p:nvSpPr>
              <p:spPr>
                <a:xfrm>
                  <a:off x="1676626" y="1263341"/>
                  <a:ext cx="2663583" cy="4429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51256" h="1671638" extrusionOk="0">
                      <a:moveTo>
                        <a:pt x="10051256" y="1671638"/>
                      </a:moveTo>
                      <a:lnTo>
                        <a:pt x="9158287" y="1528763"/>
                      </a:lnTo>
                      <a:lnTo>
                        <a:pt x="5372100" y="885825"/>
                      </a:lnTo>
                      <a:lnTo>
                        <a:pt x="4186237" y="692944"/>
                      </a:lnTo>
                      <a:lnTo>
                        <a:pt x="4021931" y="671513"/>
                      </a:lnTo>
                      <a:lnTo>
                        <a:pt x="3121818" y="507206"/>
                      </a:lnTo>
                      <a:lnTo>
                        <a:pt x="2586037" y="421481"/>
                      </a:lnTo>
                      <a:lnTo>
                        <a:pt x="1635918" y="264319"/>
                      </a:lnTo>
                      <a:lnTo>
                        <a:pt x="864393" y="135731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38100" cap="flat" cmpd="sng">
                  <a:solidFill>
                    <a:srgbClr val="7B67A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34300" tIns="17150" rIns="34300" bIns="17150" anchor="ctr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500" b="0" i="0" u="none" strike="noStrike" cap="none">
                    <a:solidFill>
                      <a:schemeClr val="lt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58" name="Google Shape;246;p40"/>
                <p:cNvSpPr/>
                <p:nvPr/>
              </p:nvSpPr>
              <p:spPr>
                <a:xfrm>
                  <a:off x="5590877" y="2564982"/>
                  <a:ext cx="106513" cy="14512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1934" h="5476351" extrusionOk="0">
                      <a:moveTo>
                        <a:pt x="0" y="0"/>
                      </a:moveTo>
                      <a:lnTo>
                        <a:pt x="90435" y="130628"/>
                      </a:lnTo>
                      <a:lnTo>
                        <a:pt x="80386" y="221063"/>
                      </a:lnTo>
                      <a:lnTo>
                        <a:pt x="190918" y="442127"/>
                      </a:lnTo>
                      <a:lnTo>
                        <a:pt x="261257" y="683288"/>
                      </a:lnTo>
                      <a:lnTo>
                        <a:pt x="291402" y="823964"/>
                      </a:lnTo>
                      <a:lnTo>
                        <a:pt x="341644" y="1075173"/>
                      </a:lnTo>
                      <a:lnTo>
                        <a:pt x="371789" y="1336430"/>
                      </a:lnTo>
                      <a:lnTo>
                        <a:pt x="391885" y="1416817"/>
                      </a:lnTo>
                      <a:lnTo>
                        <a:pt x="391885" y="1527349"/>
                      </a:lnTo>
                      <a:lnTo>
                        <a:pt x="401934" y="1607736"/>
                      </a:lnTo>
                      <a:lnTo>
                        <a:pt x="341644" y="1768510"/>
                      </a:lnTo>
                      <a:lnTo>
                        <a:pt x="311499" y="1979525"/>
                      </a:lnTo>
                      <a:lnTo>
                        <a:pt x="301450" y="2120202"/>
                      </a:lnTo>
                      <a:lnTo>
                        <a:pt x="251208" y="2291024"/>
                      </a:lnTo>
                      <a:lnTo>
                        <a:pt x="241160" y="2381459"/>
                      </a:lnTo>
                      <a:lnTo>
                        <a:pt x="221063" y="2502039"/>
                      </a:lnTo>
                      <a:lnTo>
                        <a:pt x="241160" y="2662813"/>
                      </a:lnTo>
                      <a:lnTo>
                        <a:pt x="261257" y="2783393"/>
                      </a:lnTo>
                      <a:lnTo>
                        <a:pt x="271305" y="2843683"/>
                      </a:lnTo>
                      <a:lnTo>
                        <a:pt x="241160" y="2984360"/>
                      </a:lnTo>
                      <a:lnTo>
                        <a:pt x="241160" y="3074795"/>
                      </a:lnTo>
                      <a:lnTo>
                        <a:pt x="200967" y="3235569"/>
                      </a:lnTo>
                      <a:lnTo>
                        <a:pt x="180870" y="3305907"/>
                      </a:lnTo>
                      <a:lnTo>
                        <a:pt x="180870" y="3557116"/>
                      </a:lnTo>
                      <a:lnTo>
                        <a:pt x="180870" y="3838470"/>
                      </a:lnTo>
                      <a:lnTo>
                        <a:pt x="190918" y="4039437"/>
                      </a:lnTo>
                      <a:lnTo>
                        <a:pt x="180870" y="4200211"/>
                      </a:lnTo>
                      <a:lnTo>
                        <a:pt x="170822" y="4431323"/>
                      </a:lnTo>
                      <a:lnTo>
                        <a:pt x="140677" y="4612193"/>
                      </a:lnTo>
                      <a:lnTo>
                        <a:pt x="110532" y="4823208"/>
                      </a:lnTo>
                      <a:lnTo>
                        <a:pt x="100483" y="4943789"/>
                      </a:lnTo>
                      <a:lnTo>
                        <a:pt x="100483" y="5014127"/>
                      </a:lnTo>
                      <a:lnTo>
                        <a:pt x="90435" y="5144756"/>
                      </a:lnTo>
                      <a:lnTo>
                        <a:pt x="110532" y="5335674"/>
                      </a:lnTo>
                      <a:lnTo>
                        <a:pt x="130628" y="5436158"/>
                      </a:lnTo>
                      <a:lnTo>
                        <a:pt x="140677" y="5476351"/>
                      </a:lnTo>
                    </a:path>
                  </a:pathLst>
                </a:custGeom>
                <a:noFill/>
                <a:ln w="38100" cap="flat" cmpd="sng">
                  <a:solidFill>
                    <a:srgbClr val="FDBB2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34300" tIns="17150" rIns="34300" bIns="17150" anchor="ctr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500" b="0" i="0" u="none" strike="noStrike" cap="none">
                    <a:solidFill>
                      <a:schemeClr val="lt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59" name="Google Shape;247;p40"/>
                <p:cNvSpPr/>
                <p:nvPr/>
              </p:nvSpPr>
              <p:spPr>
                <a:xfrm>
                  <a:off x="3773693" y="2560916"/>
                  <a:ext cx="1301583" cy="123004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11634" h="4641669" extrusionOk="0">
                      <a:moveTo>
                        <a:pt x="4911634" y="0"/>
                      </a:moveTo>
                      <a:lnTo>
                        <a:pt x="4789714" y="165463"/>
                      </a:lnTo>
                      <a:lnTo>
                        <a:pt x="4572000" y="322217"/>
                      </a:lnTo>
                      <a:lnTo>
                        <a:pt x="4180114" y="783772"/>
                      </a:lnTo>
                      <a:lnTo>
                        <a:pt x="4058194" y="984069"/>
                      </a:lnTo>
                      <a:lnTo>
                        <a:pt x="3944983" y="1123406"/>
                      </a:lnTo>
                      <a:lnTo>
                        <a:pt x="3884023" y="1201783"/>
                      </a:lnTo>
                      <a:lnTo>
                        <a:pt x="3831771" y="1236617"/>
                      </a:lnTo>
                      <a:lnTo>
                        <a:pt x="3596640" y="1254034"/>
                      </a:lnTo>
                      <a:lnTo>
                        <a:pt x="3422468" y="1332412"/>
                      </a:lnTo>
                      <a:lnTo>
                        <a:pt x="3213463" y="1515292"/>
                      </a:lnTo>
                      <a:lnTo>
                        <a:pt x="2838994" y="1863634"/>
                      </a:lnTo>
                      <a:lnTo>
                        <a:pt x="2621280" y="2037806"/>
                      </a:lnTo>
                      <a:lnTo>
                        <a:pt x="2447108" y="2211977"/>
                      </a:lnTo>
                      <a:lnTo>
                        <a:pt x="2368731" y="2299063"/>
                      </a:lnTo>
                      <a:lnTo>
                        <a:pt x="2272937" y="2455817"/>
                      </a:lnTo>
                      <a:lnTo>
                        <a:pt x="2142308" y="2778034"/>
                      </a:lnTo>
                      <a:lnTo>
                        <a:pt x="2055223" y="3021874"/>
                      </a:lnTo>
                      <a:lnTo>
                        <a:pt x="2002971" y="3117669"/>
                      </a:lnTo>
                      <a:lnTo>
                        <a:pt x="1950720" y="3161212"/>
                      </a:lnTo>
                      <a:lnTo>
                        <a:pt x="1793966" y="3213463"/>
                      </a:lnTo>
                      <a:lnTo>
                        <a:pt x="1515291" y="3291840"/>
                      </a:lnTo>
                      <a:lnTo>
                        <a:pt x="1280160" y="3370217"/>
                      </a:lnTo>
                      <a:lnTo>
                        <a:pt x="957943" y="3518263"/>
                      </a:lnTo>
                      <a:lnTo>
                        <a:pt x="722811" y="3648892"/>
                      </a:lnTo>
                      <a:lnTo>
                        <a:pt x="679268" y="3692434"/>
                      </a:lnTo>
                      <a:lnTo>
                        <a:pt x="583474" y="3840480"/>
                      </a:lnTo>
                      <a:lnTo>
                        <a:pt x="426720" y="4005943"/>
                      </a:lnTo>
                      <a:lnTo>
                        <a:pt x="322217" y="4206240"/>
                      </a:lnTo>
                      <a:lnTo>
                        <a:pt x="209006" y="4345577"/>
                      </a:lnTo>
                      <a:lnTo>
                        <a:pt x="17417" y="4537166"/>
                      </a:lnTo>
                      <a:lnTo>
                        <a:pt x="0" y="4641669"/>
                      </a:lnTo>
                    </a:path>
                  </a:pathLst>
                </a:custGeom>
                <a:noFill/>
                <a:ln w="38100" cap="flat" cmpd="sng">
                  <a:solidFill>
                    <a:srgbClr val="2E711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34300" tIns="17150" rIns="34300" bIns="17150" anchor="ctr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500" b="0" i="0" u="none" strike="noStrike" cap="none">
                    <a:solidFill>
                      <a:schemeClr val="lt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60" name="Google Shape;248;p40"/>
                <p:cNvSpPr/>
                <p:nvPr/>
              </p:nvSpPr>
              <p:spPr>
                <a:xfrm>
                  <a:off x="3162877" y="1704814"/>
                  <a:ext cx="1173030" cy="123177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26527" h="4648200" extrusionOk="0">
                      <a:moveTo>
                        <a:pt x="4426527" y="0"/>
                      </a:moveTo>
                      <a:lnTo>
                        <a:pt x="4260273" y="166255"/>
                      </a:lnTo>
                      <a:lnTo>
                        <a:pt x="4204854" y="214746"/>
                      </a:lnTo>
                      <a:lnTo>
                        <a:pt x="3934691" y="436419"/>
                      </a:lnTo>
                      <a:lnTo>
                        <a:pt x="3851563" y="526473"/>
                      </a:lnTo>
                      <a:lnTo>
                        <a:pt x="3768436" y="658091"/>
                      </a:lnTo>
                      <a:lnTo>
                        <a:pt x="3636818" y="852055"/>
                      </a:lnTo>
                      <a:lnTo>
                        <a:pt x="3553691" y="969819"/>
                      </a:lnTo>
                      <a:lnTo>
                        <a:pt x="3484418" y="1080655"/>
                      </a:lnTo>
                      <a:lnTo>
                        <a:pt x="3325091" y="1212273"/>
                      </a:lnTo>
                      <a:lnTo>
                        <a:pt x="3158836" y="1330037"/>
                      </a:lnTo>
                      <a:lnTo>
                        <a:pt x="3013363" y="1433946"/>
                      </a:lnTo>
                      <a:lnTo>
                        <a:pt x="2708563" y="1662546"/>
                      </a:lnTo>
                      <a:lnTo>
                        <a:pt x="2473036" y="1863437"/>
                      </a:lnTo>
                      <a:lnTo>
                        <a:pt x="2410691" y="1932709"/>
                      </a:lnTo>
                      <a:lnTo>
                        <a:pt x="2306782" y="2085109"/>
                      </a:lnTo>
                      <a:lnTo>
                        <a:pt x="2265218" y="2182091"/>
                      </a:lnTo>
                      <a:lnTo>
                        <a:pt x="2168236" y="2348346"/>
                      </a:lnTo>
                      <a:lnTo>
                        <a:pt x="2105891" y="2493819"/>
                      </a:lnTo>
                      <a:lnTo>
                        <a:pt x="1960418" y="2680855"/>
                      </a:lnTo>
                      <a:lnTo>
                        <a:pt x="1821873" y="2833255"/>
                      </a:lnTo>
                      <a:lnTo>
                        <a:pt x="1711036" y="3110346"/>
                      </a:lnTo>
                      <a:lnTo>
                        <a:pt x="1586345" y="3373582"/>
                      </a:lnTo>
                      <a:lnTo>
                        <a:pt x="1544782" y="3442855"/>
                      </a:lnTo>
                      <a:lnTo>
                        <a:pt x="1406236" y="3546764"/>
                      </a:lnTo>
                      <a:lnTo>
                        <a:pt x="1343891" y="3609109"/>
                      </a:lnTo>
                      <a:lnTo>
                        <a:pt x="1253836" y="3733800"/>
                      </a:lnTo>
                      <a:lnTo>
                        <a:pt x="1149927" y="3803073"/>
                      </a:lnTo>
                      <a:lnTo>
                        <a:pt x="1032163" y="3893128"/>
                      </a:lnTo>
                      <a:lnTo>
                        <a:pt x="796636" y="4066309"/>
                      </a:lnTo>
                      <a:lnTo>
                        <a:pt x="630382" y="4184073"/>
                      </a:lnTo>
                      <a:lnTo>
                        <a:pt x="484909" y="4274128"/>
                      </a:lnTo>
                      <a:lnTo>
                        <a:pt x="304800" y="4433455"/>
                      </a:lnTo>
                      <a:lnTo>
                        <a:pt x="187036" y="4537364"/>
                      </a:lnTo>
                      <a:lnTo>
                        <a:pt x="96982" y="4551219"/>
                      </a:lnTo>
                      <a:lnTo>
                        <a:pt x="0" y="4648200"/>
                      </a:lnTo>
                    </a:path>
                  </a:pathLst>
                </a:custGeom>
                <a:noFill/>
                <a:ln w="38100" cap="flat" cmpd="sng">
                  <a:solidFill>
                    <a:srgbClr val="CCCC0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34300" tIns="17150" rIns="34300" bIns="17150" anchor="ctr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500" b="0" i="0" u="none" strike="noStrike" cap="none">
                    <a:solidFill>
                      <a:schemeClr val="lt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61" name="Google Shape;249;p40"/>
                <p:cNvSpPr/>
                <p:nvPr/>
              </p:nvSpPr>
              <p:spPr>
                <a:xfrm>
                  <a:off x="5088775" y="2514025"/>
                  <a:ext cx="162900" cy="95100"/>
                </a:xfrm>
                <a:prstGeom prst="rect">
                  <a:avLst/>
                </a:prstGeom>
                <a:solidFill>
                  <a:srgbClr val="2E7115"/>
                </a:solidFill>
                <a:ln>
                  <a:noFill/>
                </a:ln>
                <a:effectLst>
                  <a:outerShdw blurRad="63500" sx="102000" sy="102000" algn="ctr" rotWithShape="0">
                    <a:srgbClr val="000000">
                      <a:alpha val="40000"/>
                    </a:srgbClr>
                  </a:outerShdw>
                </a:effectLst>
              </p:spPr>
              <p:txBody>
                <a:bodyPr spcFirstLastPara="1" wrap="square" lIns="34300" tIns="17150" rIns="34300" bIns="17150" anchor="ctr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s" sz="600" b="1">
                      <a:solidFill>
                        <a:schemeClr val="lt1"/>
                      </a:solidFill>
                      <a:latin typeface="Teko"/>
                      <a:ea typeface="Teko"/>
                      <a:cs typeface="Teko"/>
                      <a:sym typeface="Teko"/>
                    </a:rPr>
                    <a:t>5</a:t>
                  </a:r>
                  <a:endParaRPr sz="500"/>
                </a:p>
              </p:txBody>
            </p:sp>
            <p:sp>
              <p:nvSpPr>
                <p:cNvPr id="162" name="Google Shape;250;p40"/>
                <p:cNvSpPr/>
                <p:nvPr/>
              </p:nvSpPr>
              <p:spPr>
                <a:xfrm>
                  <a:off x="3726369" y="3795025"/>
                  <a:ext cx="162900" cy="95100"/>
                </a:xfrm>
                <a:prstGeom prst="rect">
                  <a:avLst/>
                </a:prstGeom>
                <a:solidFill>
                  <a:srgbClr val="2E7115"/>
                </a:solidFill>
                <a:ln>
                  <a:noFill/>
                </a:ln>
                <a:effectLst>
                  <a:outerShdw blurRad="63500" sx="102000" sy="102000" algn="ctr" rotWithShape="0">
                    <a:srgbClr val="000000">
                      <a:alpha val="40000"/>
                    </a:srgbClr>
                  </a:outerShdw>
                </a:effectLst>
              </p:spPr>
              <p:txBody>
                <a:bodyPr spcFirstLastPara="1" wrap="square" lIns="34300" tIns="17150" rIns="34300" bIns="17150" anchor="ctr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s" sz="500" b="1">
                      <a:solidFill>
                        <a:schemeClr val="lt1"/>
                      </a:solidFill>
                      <a:latin typeface="Teko"/>
                      <a:ea typeface="Teko"/>
                      <a:cs typeface="Teko"/>
                      <a:sym typeface="Teko"/>
                    </a:rPr>
                    <a:t>5</a:t>
                  </a:r>
                  <a:endParaRPr sz="400"/>
                </a:p>
              </p:txBody>
            </p:sp>
            <p:sp>
              <p:nvSpPr>
                <p:cNvPr id="163" name="Google Shape;251;p40"/>
                <p:cNvSpPr/>
                <p:nvPr/>
              </p:nvSpPr>
              <p:spPr>
                <a:xfrm>
                  <a:off x="3094774" y="2949400"/>
                  <a:ext cx="150300" cy="95100"/>
                </a:xfrm>
                <a:prstGeom prst="rect">
                  <a:avLst/>
                </a:prstGeom>
                <a:solidFill>
                  <a:srgbClr val="CCCC00"/>
                </a:solidFill>
                <a:ln>
                  <a:noFill/>
                </a:ln>
                <a:effectLst>
                  <a:outerShdw blurRad="63500" sx="102000" sy="102000" algn="ctr" rotWithShape="0">
                    <a:srgbClr val="000000">
                      <a:alpha val="40000"/>
                    </a:srgbClr>
                  </a:outerShdw>
                </a:effectLst>
              </p:spPr>
              <p:txBody>
                <a:bodyPr spcFirstLastPara="1" wrap="square" lIns="34300" tIns="17150" rIns="34300" bIns="17150" anchor="ctr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s" sz="600" b="1">
                      <a:solidFill>
                        <a:schemeClr val="lt1"/>
                      </a:solidFill>
                      <a:latin typeface="Teko"/>
                      <a:ea typeface="Teko"/>
                      <a:cs typeface="Teko"/>
                      <a:sym typeface="Teko"/>
                    </a:rPr>
                    <a:t>4</a:t>
                  </a:r>
                  <a:endParaRPr sz="500"/>
                </a:p>
              </p:txBody>
            </p:sp>
            <p:sp>
              <p:nvSpPr>
                <p:cNvPr id="164" name="Google Shape;252;p40"/>
                <p:cNvSpPr/>
                <p:nvPr/>
              </p:nvSpPr>
              <p:spPr>
                <a:xfrm>
                  <a:off x="4318122" y="1744350"/>
                  <a:ext cx="150300" cy="95100"/>
                </a:xfrm>
                <a:prstGeom prst="rect">
                  <a:avLst/>
                </a:prstGeom>
                <a:solidFill>
                  <a:srgbClr val="CCCC00"/>
                </a:solidFill>
                <a:ln>
                  <a:noFill/>
                </a:ln>
                <a:effectLst>
                  <a:outerShdw blurRad="63500" sx="102000" sy="102000" algn="ctr" rotWithShape="0">
                    <a:srgbClr val="000000">
                      <a:alpha val="40000"/>
                    </a:srgbClr>
                  </a:outerShdw>
                </a:effectLst>
              </p:spPr>
              <p:txBody>
                <a:bodyPr spcFirstLastPara="1" wrap="square" lIns="34300" tIns="17150" rIns="34300" bIns="17150" anchor="ctr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s" sz="600" b="1">
                      <a:solidFill>
                        <a:schemeClr val="lt1"/>
                      </a:solidFill>
                      <a:latin typeface="Teko"/>
                      <a:ea typeface="Teko"/>
                      <a:cs typeface="Teko"/>
                      <a:sym typeface="Teko"/>
                    </a:rPr>
                    <a:t>4</a:t>
                  </a:r>
                  <a:endParaRPr sz="500"/>
                </a:p>
              </p:txBody>
            </p:sp>
            <p:sp>
              <p:nvSpPr>
                <p:cNvPr id="165" name="Google Shape;253;p40"/>
                <p:cNvSpPr/>
                <p:nvPr/>
              </p:nvSpPr>
              <p:spPr>
                <a:xfrm>
                  <a:off x="5592447" y="2434388"/>
                  <a:ext cx="94800" cy="95100"/>
                </a:xfrm>
                <a:prstGeom prst="rect">
                  <a:avLst/>
                </a:prstGeom>
                <a:solidFill>
                  <a:srgbClr val="FDBB2F"/>
                </a:solidFill>
                <a:ln>
                  <a:noFill/>
                </a:ln>
                <a:effectLst>
                  <a:outerShdw blurRad="63500" sx="102000" sy="102000" algn="ctr" rotWithShape="0">
                    <a:srgbClr val="000000">
                      <a:alpha val="40000"/>
                    </a:srgbClr>
                  </a:outerShdw>
                </a:effectLst>
              </p:spPr>
              <p:txBody>
                <a:bodyPr spcFirstLastPara="1" wrap="square" lIns="34300" tIns="17150" rIns="34300" bIns="17150" anchor="ctr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s" sz="600" b="1">
                      <a:solidFill>
                        <a:schemeClr val="lt1"/>
                      </a:solidFill>
                      <a:latin typeface="Teko"/>
                      <a:ea typeface="Teko"/>
                      <a:cs typeface="Teko"/>
                      <a:sym typeface="Teko"/>
                    </a:rPr>
                    <a:t>3</a:t>
                  </a:r>
                  <a:endParaRPr sz="500"/>
                </a:p>
              </p:txBody>
            </p:sp>
            <p:sp>
              <p:nvSpPr>
                <p:cNvPr id="166" name="Google Shape;254;p40"/>
                <p:cNvSpPr/>
                <p:nvPr/>
              </p:nvSpPr>
              <p:spPr>
                <a:xfrm>
                  <a:off x="5588128" y="4024773"/>
                  <a:ext cx="94800" cy="95100"/>
                </a:xfrm>
                <a:prstGeom prst="rect">
                  <a:avLst/>
                </a:prstGeom>
                <a:solidFill>
                  <a:srgbClr val="FDBB2F"/>
                </a:solidFill>
                <a:ln>
                  <a:noFill/>
                </a:ln>
                <a:effectLst>
                  <a:outerShdw blurRad="63500" sx="102000" sy="102000" algn="ctr" rotWithShape="0">
                    <a:srgbClr val="000000">
                      <a:alpha val="40000"/>
                    </a:srgbClr>
                  </a:outerShdw>
                </a:effectLst>
              </p:spPr>
              <p:txBody>
                <a:bodyPr spcFirstLastPara="1" wrap="square" lIns="34300" tIns="17150" rIns="34300" bIns="17150" anchor="ctr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s" sz="600" b="1">
                      <a:solidFill>
                        <a:schemeClr val="lt1"/>
                      </a:solidFill>
                      <a:latin typeface="Teko"/>
                      <a:ea typeface="Teko"/>
                      <a:cs typeface="Teko"/>
                      <a:sym typeface="Teko"/>
                    </a:rPr>
                    <a:t>3</a:t>
                  </a:r>
                  <a:endParaRPr sz="500"/>
                </a:p>
              </p:txBody>
            </p:sp>
            <p:sp>
              <p:nvSpPr>
                <p:cNvPr id="167" name="Google Shape;255;p40"/>
                <p:cNvSpPr/>
                <p:nvPr/>
              </p:nvSpPr>
              <p:spPr>
                <a:xfrm>
                  <a:off x="6122715" y="3122327"/>
                  <a:ext cx="94800" cy="95100"/>
                </a:xfrm>
                <a:prstGeom prst="rect">
                  <a:avLst/>
                </a:prstGeom>
                <a:solidFill>
                  <a:srgbClr val="F91F00"/>
                </a:solidFill>
                <a:ln>
                  <a:noFill/>
                </a:ln>
                <a:effectLst>
                  <a:outerShdw blurRad="63500" sx="102000" sy="102000" algn="ctr" rotWithShape="0">
                    <a:srgbClr val="000000">
                      <a:alpha val="40000"/>
                    </a:srgbClr>
                  </a:outerShdw>
                </a:effectLst>
              </p:spPr>
              <p:txBody>
                <a:bodyPr spcFirstLastPara="1" wrap="square" lIns="34300" tIns="17150" rIns="34300" bIns="17150" anchor="ctr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s" sz="600" b="1">
                      <a:solidFill>
                        <a:schemeClr val="lt1"/>
                      </a:solidFill>
                      <a:latin typeface="Teko"/>
                      <a:ea typeface="Teko"/>
                      <a:cs typeface="Teko"/>
                      <a:sym typeface="Teko"/>
                    </a:rPr>
                    <a:t>8</a:t>
                  </a:r>
                  <a:endParaRPr sz="500"/>
                </a:p>
              </p:txBody>
            </p:sp>
            <p:sp>
              <p:nvSpPr>
                <p:cNvPr id="168" name="Google Shape;256;p40"/>
                <p:cNvSpPr/>
                <p:nvPr/>
              </p:nvSpPr>
              <p:spPr>
                <a:xfrm>
                  <a:off x="7287752" y="2364037"/>
                  <a:ext cx="94800" cy="95100"/>
                </a:xfrm>
                <a:prstGeom prst="rect">
                  <a:avLst/>
                </a:prstGeom>
                <a:solidFill>
                  <a:srgbClr val="F91F00"/>
                </a:solidFill>
                <a:ln>
                  <a:noFill/>
                </a:ln>
                <a:effectLst>
                  <a:outerShdw blurRad="63500" sx="102000" sy="102000" algn="ctr" rotWithShape="0">
                    <a:srgbClr val="000000">
                      <a:alpha val="40000"/>
                    </a:srgbClr>
                  </a:outerShdw>
                </a:effectLst>
              </p:spPr>
              <p:txBody>
                <a:bodyPr spcFirstLastPara="1" wrap="square" lIns="34300" tIns="17150" rIns="34300" bIns="17150" anchor="ctr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s" sz="600" b="1">
                      <a:solidFill>
                        <a:schemeClr val="lt1"/>
                      </a:solidFill>
                      <a:latin typeface="Teko"/>
                      <a:ea typeface="Teko"/>
                      <a:cs typeface="Teko"/>
                      <a:sym typeface="Teko"/>
                    </a:rPr>
                    <a:t>8</a:t>
                  </a:r>
                  <a:endParaRPr sz="500"/>
                </a:p>
              </p:txBody>
            </p:sp>
            <p:sp>
              <p:nvSpPr>
                <p:cNvPr id="169" name="Google Shape;257;p40"/>
                <p:cNvSpPr/>
                <p:nvPr/>
              </p:nvSpPr>
              <p:spPr>
                <a:xfrm>
                  <a:off x="4213593" y="1570584"/>
                  <a:ext cx="94800" cy="95100"/>
                </a:xfrm>
                <a:prstGeom prst="rect">
                  <a:avLst/>
                </a:prstGeom>
                <a:solidFill>
                  <a:srgbClr val="7B67AF"/>
                </a:solidFill>
                <a:ln>
                  <a:noFill/>
                </a:ln>
                <a:effectLst>
                  <a:outerShdw blurRad="63500" sx="102000" sy="102000" algn="ctr" rotWithShape="0">
                    <a:srgbClr val="000000">
                      <a:alpha val="40000"/>
                    </a:srgbClr>
                  </a:outerShdw>
                </a:effectLst>
              </p:spPr>
              <p:txBody>
                <a:bodyPr spcFirstLastPara="1" wrap="square" lIns="34300" tIns="17150" rIns="34300" bIns="17150" anchor="ctr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s" sz="600" b="1">
                      <a:solidFill>
                        <a:schemeClr val="lt1"/>
                      </a:solidFill>
                      <a:latin typeface="Teko"/>
                      <a:ea typeface="Teko"/>
                      <a:cs typeface="Teko"/>
                      <a:sym typeface="Teko"/>
                    </a:rPr>
                    <a:t>2</a:t>
                  </a:r>
                  <a:endParaRPr sz="500"/>
                </a:p>
              </p:txBody>
            </p:sp>
            <p:sp>
              <p:nvSpPr>
                <p:cNvPr id="170" name="Google Shape;258;p40"/>
                <p:cNvSpPr/>
                <p:nvPr/>
              </p:nvSpPr>
              <p:spPr>
                <a:xfrm>
                  <a:off x="1629316" y="1302053"/>
                  <a:ext cx="94800" cy="95100"/>
                </a:xfrm>
                <a:prstGeom prst="rect">
                  <a:avLst/>
                </a:prstGeom>
                <a:solidFill>
                  <a:srgbClr val="7B67AF"/>
                </a:solidFill>
                <a:ln>
                  <a:noFill/>
                </a:ln>
                <a:effectLst>
                  <a:outerShdw blurRad="63500" sx="102000" sy="102000" algn="ctr" rotWithShape="0">
                    <a:srgbClr val="000000">
                      <a:alpha val="40000"/>
                    </a:srgbClr>
                  </a:outerShdw>
                </a:effectLst>
              </p:spPr>
              <p:txBody>
                <a:bodyPr spcFirstLastPara="1" wrap="square" lIns="34300" tIns="17150" rIns="34300" bIns="17150" anchor="ctr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s" sz="600" b="1">
                      <a:solidFill>
                        <a:schemeClr val="lt1"/>
                      </a:solidFill>
                      <a:latin typeface="Teko"/>
                      <a:ea typeface="Teko"/>
                      <a:cs typeface="Teko"/>
                      <a:sym typeface="Teko"/>
                    </a:rPr>
                    <a:t>2</a:t>
                  </a:r>
                  <a:endParaRPr sz="500"/>
                </a:p>
              </p:txBody>
            </p:sp>
            <p:sp>
              <p:nvSpPr>
                <p:cNvPr id="171" name="Google Shape;259;p40"/>
                <p:cNvSpPr/>
                <p:nvPr/>
              </p:nvSpPr>
              <p:spPr>
                <a:xfrm>
                  <a:off x="5237290" y="1726936"/>
                  <a:ext cx="94800" cy="95100"/>
                </a:xfrm>
                <a:prstGeom prst="rect">
                  <a:avLst/>
                </a:prstGeom>
                <a:solidFill>
                  <a:srgbClr val="204199"/>
                </a:solidFill>
                <a:ln>
                  <a:noFill/>
                </a:ln>
                <a:effectLst>
                  <a:outerShdw blurRad="63500" sx="102000" sy="102000" algn="ctr" rotWithShape="0">
                    <a:srgbClr val="000000">
                      <a:alpha val="40000"/>
                    </a:srgbClr>
                  </a:outerShdw>
                </a:effectLst>
              </p:spPr>
              <p:txBody>
                <a:bodyPr spcFirstLastPara="1" wrap="square" lIns="34300" tIns="17150" rIns="34300" bIns="17150" anchor="ctr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s" sz="600" b="1" i="0" u="none" strike="noStrike" cap="none">
                      <a:solidFill>
                        <a:schemeClr val="lt1"/>
                      </a:solidFill>
                      <a:latin typeface="Teko"/>
                      <a:ea typeface="Teko"/>
                      <a:cs typeface="Teko"/>
                      <a:sym typeface="Teko"/>
                    </a:rPr>
                    <a:t>1</a:t>
                  </a:r>
                  <a:endParaRPr sz="500"/>
                </a:p>
              </p:txBody>
            </p:sp>
            <p:sp>
              <p:nvSpPr>
                <p:cNvPr id="172" name="Google Shape;260;p40"/>
                <p:cNvSpPr/>
                <p:nvPr/>
              </p:nvSpPr>
              <p:spPr>
                <a:xfrm>
                  <a:off x="2040062" y="1124456"/>
                  <a:ext cx="94800" cy="95100"/>
                </a:xfrm>
                <a:prstGeom prst="rect">
                  <a:avLst/>
                </a:prstGeom>
                <a:solidFill>
                  <a:srgbClr val="204199"/>
                </a:solidFill>
                <a:ln>
                  <a:noFill/>
                </a:ln>
                <a:effectLst>
                  <a:outerShdw blurRad="63500" sx="102000" sy="102000" algn="ctr" rotWithShape="0">
                    <a:srgbClr val="000000">
                      <a:alpha val="40000"/>
                    </a:srgbClr>
                  </a:outerShdw>
                </a:effectLst>
              </p:spPr>
              <p:txBody>
                <a:bodyPr spcFirstLastPara="1" wrap="square" lIns="34300" tIns="17150" rIns="34300" bIns="17150" anchor="ctr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s" sz="600" b="1" i="0" u="none" strike="noStrike" cap="none">
                      <a:solidFill>
                        <a:schemeClr val="lt1"/>
                      </a:solidFill>
                      <a:latin typeface="Teko"/>
                      <a:ea typeface="Teko"/>
                      <a:cs typeface="Teko"/>
                      <a:sym typeface="Teko"/>
                    </a:rPr>
                    <a:t>1</a:t>
                  </a:r>
                  <a:endParaRPr sz="500"/>
                </a:p>
              </p:txBody>
            </p:sp>
          </p:grpSp>
          <p:sp>
            <p:nvSpPr>
              <p:cNvPr id="147" name="Google Shape;261;p40"/>
              <p:cNvSpPr/>
              <p:nvPr/>
            </p:nvSpPr>
            <p:spPr>
              <a:xfrm>
                <a:off x="6365575" y="2531450"/>
                <a:ext cx="1208675" cy="651350"/>
              </a:xfrm>
              <a:custGeom>
                <a:avLst/>
                <a:gdLst/>
                <a:ahLst/>
                <a:cxnLst/>
                <a:rect l="l" t="t" r="r" b="b"/>
                <a:pathLst>
                  <a:path w="48347" h="26054" extrusionOk="0">
                    <a:moveTo>
                      <a:pt x="0" y="25517"/>
                    </a:moveTo>
                    <a:lnTo>
                      <a:pt x="6178" y="26054"/>
                    </a:lnTo>
                    <a:lnTo>
                      <a:pt x="8864" y="24711"/>
                    </a:lnTo>
                    <a:lnTo>
                      <a:pt x="12087" y="23905"/>
                    </a:lnTo>
                    <a:lnTo>
                      <a:pt x="17459" y="23368"/>
                    </a:lnTo>
                    <a:lnTo>
                      <a:pt x="20413" y="20950"/>
                    </a:lnTo>
                    <a:lnTo>
                      <a:pt x="23368" y="18265"/>
                    </a:lnTo>
                    <a:lnTo>
                      <a:pt x="27128" y="16922"/>
                    </a:lnTo>
                    <a:lnTo>
                      <a:pt x="32768" y="15579"/>
                    </a:lnTo>
                    <a:lnTo>
                      <a:pt x="36529" y="12624"/>
                    </a:lnTo>
                    <a:lnTo>
                      <a:pt x="41363" y="12356"/>
                    </a:lnTo>
                    <a:lnTo>
                      <a:pt x="43512" y="8327"/>
                    </a:lnTo>
                    <a:lnTo>
                      <a:pt x="45661" y="4835"/>
                    </a:lnTo>
                    <a:lnTo>
                      <a:pt x="45661" y="0"/>
                    </a:lnTo>
                    <a:lnTo>
                      <a:pt x="48347" y="538"/>
                    </a:lnTo>
                  </a:path>
                </a:pathLst>
              </a:custGeom>
              <a:noFill/>
              <a:ln w="38100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48" name="Google Shape;262;p40"/>
              <p:cNvSpPr/>
              <p:nvPr/>
            </p:nvSpPr>
            <p:spPr>
              <a:xfrm>
                <a:off x="4284000" y="940075"/>
                <a:ext cx="161175" cy="423025"/>
              </a:xfrm>
              <a:custGeom>
                <a:avLst/>
                <a:gdLst/>
                <a:ahLst/>
                <a:cxnLst/>
                <a:rect l="l" t="t" r="r" b="b"/>
                <a:pathLst>
                  <a:path w="6447" h="16921" extrusionOk="0">
                    <a:moveTo>
                      <a:pt x="2552" y="0"/>
                    </a:moveTo>
                    <a:lnTo>
                      <a:pt x="1478" y="2417"/>
                    </a:lnTo>
                    <a:lnTo>
                      <a:pt x="941" y="3760"/>
                    </a:lnTo>
                    <a:lnTo>
                      <a:pt x="1209" y="5640"/>
                    </a:lnTo>
                    <a:lnTo>
                      <a:pt x="1343" y="7654"/>
                    </a:lnTo>
                    <a:lnTo>
                      <a:pt x="269" y="8729"/>
                    </a:lnTo>
                    <a:lnTo>
                      <a:pt x="0" y="10878"/>
                    </a:lnTo>
                    <a:lnTo>
                      <a:pt x="672" y="12220"/>
                    </a:lnTo>
                    <a:lnTo>
                      <a:pt x="2418" y="12892"/>
                    </a:lnTo>
                    <a:lnTo>
                      <a:pt x="2686" y="14369"/>
                    </a:lnTo>
                    <a:lnTo>
                      <a:pt x="4432" y="14503"/>
                    </a:lnTo>
                    <a:lnTo>
                      <a:pt x="6447" y="15175"/>
                    </a:lnTo>
                    <a:lnTo>
                      <a:pt x="5372" y="16921"/>
                    </a:lnTo>
                  </a:path>
                </a:pathLst>
              </a:custGeom>
              <a:noFill/>
              <a:ln w="38100" cap="flat" cmpd="sng">
                <a:solidFill>
                  <a:srgbClr val="4C113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49" name="Google Shape;263;p40"/>
              <p:cNvSpPr/>
              <p:nvPr/>
            </p:nvSpPr>
            <p:spPr>
              <a:xfrm>
                <a:off x="4380201" y="972600"/>
                <a:ext cx="104100" cy="100200"/>
              </a:xfrm>
              <a:prstGeom prst="rect">
                <a:avLst/>
              </a:prstGeom>
              <a:solidFill>
                <a:srgbClr val="4C1130"/>
              </a:solidFill>
              <a:ln>
                <a:noFill/>
              </a:ln>
              <a:effectLst>
                <a:outerShdw blurRad="63500" sx="102000" sy="102000" algn="ctr" rotWithShape="0">
                  <a:srgbClr val="000000">
                    <a:alpha val="40000"/>
                  </a:srgbClr>
                </a:outerShdw>
              </a:effectLst>
            </p:spPr>
            <p:txBody>
              <a:bodyPr spcFirstLastPara="1" wrap="square" lIns="34300" tIns="17150" rIns="34300" bIns="1715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s" sz="600" b="1">
                    <a:solidFill>
                      <a:schemeClr val="lt1"/>
                    </a:solidFill>
                    <a:latin typeface="Teko"/>
                    <a:ea typeface="Teko"/>
                    <a:cs typeface="Teko"/>
                    <a:sym typeface="Teko"/>
                  </a:rPr>
                  <a:t>6</a:t>
                </a:r>
                <a:endParaRPr sz="500"/>
              </a:p>
            </p:txBody>
          </p:sp>
          <p:sp>
            <p:nvSpPr>
              <p:cNvPr id="150" name="Google Shape;264;p40"/>
              <p:cNvSpPr/>
              <p:nvPr/>
            </p:nvSpPr>
            <p:spPr>
              <a:xfrm>
                <a:off x="4456401" y="1277400"/>
                <a:ext cx="104100" cy="100200"/>
              </a:xfrm>
              <a:prstGeom prst="rect">
                <a:avLst/>
              </a:prstGeom>
              <a:solidFill>
                <a:srgbClr val="4C1130"/>
              </a:solidFill>
              <a:ln>
                <a:noFill/>
              </a:ln>
              <a:effectLst>
                <a:outerShdw blurRad="63500" sx="102000" sy="102000" algn="ctr" rotWithShape="0">
                  <a:srgbClr val="000000">
                    <a:alpha val="40000"/>
                  </a:srgbClr>
                </a:outerShdw>
              </a:effectLst>
            </p:spPr>
            <p:txBody>
              <a:bodyPr spcFirstLastPara="1" wrap="square" lIns="34300" tIns="17150" rIns="34300" bIns="1715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s" sz="600" b="1">
                    <a:solidFill>
                      <a:schemeClr val="lt1"/>
                    </a:solidFill>
                    <a:latin typeface="Teko"/>
                    <a:ea typeface="Teko"/>
                    <a:cs typeface="Teko"/>
                    <a:sym typeface="Teko"/>
                  </a:rPr>
                  <a:t>6</a:t>
                </a:r>
                <a:endParaRPr sz="500"/>
              </a:p>
            </p:txBody>
          </p:sp>
          <p:sp>
            <p:nvSpPr>
              <p:cNvPr id="151" name="Google Shape;265;p40"/>
              <p:cNvSpPr/>
              <p:nvPr/>
            </p:nvSpPr>
            <p:spPr>
              <a:xfrm>
                <a:off x="5472525" y="960200"/>
                <a:ext cx="792350" cy="775575"/>
              </a:xfrm>
              <a:custGeom>
                <a:avLst/>
                <a:gdLst/>
                <a:ahLst/>
                <a:cxnLst/>
                <a:rect l="l" t="t" r="r" b="b"/>
                <a:pathLst>
                  <a:path w="31694" h="31023" extrusionOk="0">
                    <a:moveTo>
                      <a:pt x="1074" y="31023"/>
                    </a:moveTo>
                    <a:lnTo>
                      <a:pt x="0" y="29277"/>
                    </a:lnTo>
                    <a:lnTo>
                      <a:pt x="403" y="26859"/>
                    </a:lnTo>
                    <a:lnTo>
                      <a:pt x="1746" y="24039"/>
                    </a:lnTo>
                    <a:lnTo>
                      <a:pt x="3894" y="21756"/>
                    </a:lnTo>
                    <a:lnTo>
                      <a:pt x="7118" y="20950"/>
                    </a:lnTo>
                    <a:lnTo>
                      <a:pt x="9803" y="20279"/>
                    </a:lnTo>
                    <a:lnTo>
                      <a:pt x="13698" y="20950"/>
                    </a:lnTo>
                    <a:lnTo>
                      <a:pt x="17055" y="20950"/>
                    </a:lnTo>
                    <a:lnTo>
                      <a:pt x="20816" y="20682"/>
                    </a:lnTo>
                    <a:lnTo>
                      <a:pt x="23233" y="19070"/>
                    </a:lnTo>
                    <a:lnTo>
                      <a:pt x="24039" y="17190"/>
                    </a:lnTo>
                    <a:lnTo>
                      <a:pt x="25516" y="14236"/>
                    </a:lnTo>
                    <a:lnTo>
                      <a:pt x="29545" y="10475"/>
                    </a:lnTo>
                    <a:lnTo>
                      <a:pt x="30485" y="7252"/>
                    </a:lnTo>
                    <a:lnTo>
                      <a:pt x="31425" y="3223"/>
                    </a:lnTo>
                    <a:lnTo>
                      <a:pt x="31694" y="0"/>
                    </a:lnTo>
                  </a:path>
                </a:pathLst>
              </a:custGeom>
              <a:noFill/>
              <a:ln w="38100" cap="flat" cmpd="sng">
                <a:solidFill>
                  <a:srgbClr val="00666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52" name="Google Shape;266;p40"/>
              <p:cNvSpPr/>
              <p:nvPr/>
            </p:nvSpPr>
            <p:spPr>
              <a:xfrm>
                <a:off x="5542090" y="1574536"/>
                <a:ext cx="94800" cy="95100"/>
              </a:xfrm>
              <a:prstGeom prst="rect">
                <a:avLst/>
              </a:prstGeom>
              <a:solidFill>
                <a:srgbClr val="006666"/>
              </a:solidFill>
              <a:ln>
                <a:noFill/>
              </a:ln>
              <a:effectLst>
                <a:outerShdw blurRad="63500" sx="102000" sy="102000" algn="ctr" rotWithShape="0">
                  <a:srgbClr val="000000">
                    <a:alpha val="40000"/>
                  </a:srgbClr>
                </a:outerShdw>
              </a:effectLst>
            </p:spPr>
            <p:txBody>
              <a:bodyPr spcFirstLastPara="1" wrap="square" lIns="34300" tIns="17150" rIns="34300" bIns="1715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s" sz="600" b="1">
                    <a:solidFill>
                      <a:schemeClr val="lt1"/>
                    </a:solidFill>
                    <a:latin typeface="Teko"/>
                    <a:ea typeface="Teko"/>
                    <a:cs typeface="Teko"/>
                    <a:sym typeface="Teko"/>
                  </a:rPr>
                  <a:t>7</a:t>
                </a:r>
                <a:endParaRPr sz="500"/>
              </a:p>
            </p:txBody>
          </p:sp>
          <p:sp>
            <p:nvSpPr>
              <p:cNvPr id="153" name="Google Shape;267;p40"/>
              <p:cNvSpPr/>
              <p:nvPr/>
            </p:nvSpPr>
            <p:spPr>
              <a:xfrm>
                <a:off x="6304090" y="964936"/>
                <a:ext cx="94800" cy="95100"/>
              </a:xfrm>
              <a:prstGeom prst="rect">
                <a:avLst/>
              </a:prstGeom>
              <a:solidFill>
                <a:srgbClr val="006666"/>
              </a:solidFill>
              <a:ln>
                <a:noFill/>
              </a:ln>
              <a:effectLst>
                <a:outerShdw blurRad="63500" sx="102000" sy="102000" algn="ctr" rotWithShape="0">
                  <a:srgbClr val="000000">
                    <a:alpha val="40000"/>
                  </a:srgbClr>
                </a:outerShdw>
              </a:effectLst>
            </p:spPr>
            <p:txBody>
              <a:bodyPr spcFirstLastPara="1" wrap="square" lIns="34300" tIns="17150" rIns="34300" bIns="1715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s" sz="600" b="1">
                    <a:solidFill>
                      <a:schemeClr val="lt1"/>
                    </a:solidFill>
                    <a:latin typeface="Teko"/>
                    <a:ea typeface="Teko"/>
                    <a:cs typeface="Teko"/>
                    <a:sym typeface="Teko"/>
                  </a:rPr>
                  <a:t>7</a:t>
                </a:r>
                <a:endParaRPr sz="500"/>
              </a:p>
            </p:txBody>
          </p:sp>
        </p:grpSp>
        <p:pic>
          <p:nvPicPr>
            <p:cNvPr id="130" name="Google Shape;268;p40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2464650" y="1009550"/>
              <a:ext cx="216000" cy="216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1" name="Google Shape;269;p40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3074250" y="857150"/>
              <a:ext cx="216000" cy="216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2" name="Google Shape;270;p40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3912450" y="2533550"/>
              <a:ext cx="216000" cy="216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3" name="Google Shape;271;p40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4445850" y="3295550"/>
              <a:ext cx="216000" cy="216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4" name="Google Shape;272;p40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6274650" y="3600350"/>
              <a:ext cx="216000" cy="216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5" name="Google Shape;273;p40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7417650" y="2609750"/>
              <a:ext cx="216000" cy="216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6" name="Google Shape;274;p40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6274650" y="1161950"/>
              <a:ext cx="216000" cy="216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7" name="Google Shape;275;p40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5055450" y="1009550"/>
              <a:ext cx="216000" cy="216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8" name="Google Shape;276;p40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2617050" y="1390550"/>
              <a:ext cx="216000" cy="216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9" name="Google Shape;277;p40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3379050" y="1085750"/>
              <a:ext cx="216000" cy="216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0" name="Google Shape;278;p40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4217250" y="2609750"/>
              <a:ext cx="216000" cy="216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1" name="Google Shape;279;p40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4750650" y="3447950"/>
              <a:ext cx="216000" cy="216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2" name="Google Shape;280;p40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6046050" y="3600350"/>
              <a:ext cx="216000" cy="216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3" name="Google Shape;281;p40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6655650" y="1390550"/>
              <a:ext cx="216000" cy="216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4" name="Google Shape;282;p40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7493850" y="2990750"/>
              <a:ext cx="216000" cy="216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5" name="Google Shape;283;p40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4598250" y="933350"/>
              <a:ext cx="216000" cy="21600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75" name="Google Shape;284;p4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9769162" y="2334552"/>
            <a:ext cx="515194" cy="461241"/>
          </a:xfrm>
          <a:prstGeom prst="rect">
            <a:avLst/>
          </a:prstGeom>
          <a:noFill/>
          <a:ln>
            <a:noFill/>
          </a:ln>
        </p:spPr>
      </p:pic>
      <p:pic>
        <p:nvPicPr>
          <p:cNvPr id="176" name="Google Shape;285;p4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9813798" y="2969008"/>
            <a:ext cx="471587" cy="432562"/>
          </a:xfrm>
          <a:prstGeom prst="rect">
            <a:avLst/>
          </a:prstGeom>
          <a:noFill/>
          <a:ln>
            <a:noFill/>
          </a:ln>
        </p:spPr>
      </p:pic>
      <p:sp>
        <p:nvSpPr>
          <p:cNvPr id="177" name="Google Shape;286;p40"/>
          <p:cNvSpPr txBox="1"/>
          <p:nvPr/>
        </p:nvSpPr>
        <p:spPr>
          <a:xfrm>
            <a:off x="10311780" y="2400257"/>
            <a:ext cx="1344443" cy="3162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 dirty="0"/>
              <a:t>Grupo Guía</a:t>
            </a:r>
            <a:endParaRPr sz="1600" dirty="0"/>
          </a:p>
        </p:txBody>
      </p:sp>
      <p:sp>
        <p:nvSpPr>
          <p:cNvPr id="178" name="Google Shape;287;p40"/>
          <p:cNvSpPr txBox="1"/>
          <p:nvPr/>
        </p:nvSpPr>
        <p:spPr>
          <a:xfrm>
            <a:off x="10333390" y="2854770"/>
            <a:ext cx="1821674" cy="3162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 dirty="0"/>
              <a:t>Controles Operativos</a:t>
            </a:r>
            <a:endParaRPr sz="1600" dirty="0"/>
          </a:p>
        </p:txBody>
      </p:sp>
      <p:sp>
        <p:nvSpPr>
          <p:cNvPr id="179" name="Google Shape;287;p40">
            <a:extLst>
              <a:ext uri="{FF2B5EF4-FFF2-40B4-BE49-F238E27FC236}">
                <a16:creationId xmlns:a16="http://schemas.microsoft.com/office/drawing/2014/main" xmlns="" id="{B7344EED-A6F5-4F0E-A9E5-2F4744FF58EE}"/>
              </a:ext>
            </a:extLst>
          </p:cNvPr>
          <p:cNvSpPr txBox="1"/>
          <p:nvPr/>
        </p:nvSpPr>
        <p:spPr>
          <a:xfrm>
            <a:off x="10094164" y="4049270"/>
            <a:ext cx="1155661" cy="3439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2000" b="1" dirty="0">
                <a:solidFill>
                  <a:schemeClr val="accent6">
                    <a:lumMod val="75000"/>
                  </a:schemeClr>
                </a:solidFill>
              </a:rPr>
              <a:t>Horarios</a:t>
            </a:r>
            <a:endParaRPr sz="2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80" name="Google Shape;287;p40">
            <a:extLst>
              <a:ext uri="{FF2B5EF4-FFF2-40B4-BE49-F238E27FC236}">
                <a16:creationId xmlns:a16="http://schemas.microsoft.com/office/drawing/2014/main" xmlns="" id="{820A608E-7EDC-46ED-9719-E2AA9A4B6DFD}"/>
              </a:ext>
            </a:extLst>
          </p:cNvPr>
          <p:cNvSpPr txBox="1"/>
          <p:nvPr/>
        </p:nvSpPr>
        <p:spPr>
          <a:xfrm>
            <a:off x="9989951" y="4513170"/>
            <a:ext cx="1988100" cy="534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400" dirty="0"/>
              <a:t>Puentes Festivos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400" dirty="0"/>
              <a:t>Viernes – Martes </a:t>
            </a:r>
            <a:endParaRPr sz="1400" dirty="0"/>
          </a:p>
        </p:txBody>
      </p:sp>
    </p:spTree>
    <p:extLst>
      <p:ext uri="{BB962C8B-B14F-4D97-AF65-F5344CB8AC3E}">
        <p14:creationId xmlns:p14="http://schemas.microsoft.com/office/powerpoint/2010/main" val="3094352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64041" y="1570088"/>
            <a:ext cx="6882062" cy="4509869"/>
          </a:xfrm>
          <a:prstGeom prst="rect">
            <a:avLst/>
          </a:prstGeom>
        </p:spPr>
      </p:pic>
      <p:sp>
        <p:nvSpPr>
          <p:cNvPr id="3" name="Rectángulo 2"/>
          <p:cNvSpPr/>
          <p:nvPr/>
        </p:nvSpPr>
        <p:spPr>
          <a:xfrm>
            <a:off x="1524001" y="235125"/>
            <a:ext cx="751114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3200" dirty="0">
                <a:solidFill>
                  <a:schemeClr val="bg1"/>
                </a:solidFill>
              </a:rPr>
              <a:t>1. Calendario general</a:t>
            </a:r>
            <a:endParaRPr lang="es-CO" sz="3200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-28658"/>
            <a:ext cx="12183752" cy="1231816"/>
          </a:xfrm>
          <a:prstGeom prst="rect">
            <a:avLst/>
          </a:prstGeom>
        </p:spPr>
      </p:pic>
      <p:sp>
        <p:nvSpPr>
          <p:cNvPr id="2" name="Rectángulo 1"/>
          <p:cNvSpPr/>
          <p:nvPr/>
        </p:nvSpPr>
        <p:spPr>
          <a:xfrm>
            <a:off x="7427495" y="338273"/>
            <a:ext cx="439897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3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5. ESPACIO PÚBLICO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Google Shape;461;p43"/>
          <p:cNvSpPr txBox="1"/>
          <p:nvPr/>
        </p:nvSpPr>
        <p:spPr>
          <a:xfrm>
            <a:off x="399432" y="1514998"/>
            <a:ext cx="2664609" cy="93937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es" sz="1600" b="1" dirty="0" smtClean="0">
                <a:solidFill>
                  <a:srgbClr val="FFFFFF"/>
                </a:solidFill>
              </a:rPr>
              <a:t>16 ZONAS </a:t>
            </a:r>
            <a:r>
              <a:rPr lang="es" sz="1600" b="1" dirty="0">
                <a:solidFill>
                  <a:srgbClr val="FFFFFF"/>
                </a:solidFill>
              </a:rPr>
              <a:t>CON MAYOR AFECTACIÓN </a:t>
            </a:r>
            <a:r>
              <a:rPr lang="es" sz="1600" b="1" dirty="0" smtClean="0">
                <a:solidFill>
                  <a:srgbClr val="FFFFFF"/>
                </a:solidFill>
              </a:rPr>
              <a:t>IDENTIFICADAS ESPACIO PÚBLICO</a:t>
            </a:r>
            <a:endParaRPr sz="1600" b="1" dirty="0">
              <a:solidFill>
                <a:srgbClr val="FFFFFF"/>
              </a:solidFill>
            </a:endParaRPr>
          </a:p>
        </p:txBody>
      </p:sp>
      <p:sp>
        <p:nvSpPr>
          <p:cNvPr id="7" name="Google Shape;462;p43"/>
          <p:cNvSpPr/>
          <p:nvPr/>
        </p:nvSpPr>
        <p:spPr>
          <a:xfrm>
            <a:off x="222971" y="2743201"/>
            <a:ext cx="3113788" cy="3882191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45733" tIns="22867" rIns="45733" bIns="22867" anchor="ctr" anchorCtr="0">
            <a:noAutofit/>
          </a:bodyPr>
          <a:lstStyle/>
          <a:p>
            <a:pPr marL="228600" indent="-228600">
              <a:buClr>
                <a:schemeClr val="dk1"/>
              </a:buClr>
              <a:buSzPts val="1100"/>
              <a:buAutoNum type="arabicPeriod"/>
            </a:pPr>
            <a:r>
              <a:rPr lang="es" sz="1100" dirty="0" smtClean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SAN VICTORINO</a:t>
            </a:r>
          </a:p>
          <a:p>
            <a:pPr marL="228600" indent="-228600">
              <a:buClr>
                <a:schemeClr val="dk1"/>
              </a:buClr>
              <a:buSzPts val="1100"/>
              <a:buAutoNum type="arabicPeriod"/>
            </a:pPr>
            <a:endParaRPr sz="400" dirty="0">
              <a:solidFill>
                <a:schemeClr val="lt1"/>
              </a:solidFill>
              <a:latin typeface="Teko"/>
              <a:ea typeface="Teko"/>
              <a:cs typeface="Teko"/>
              <a:sym typeface="Teko"/>
            </a:endParaRPr>
          </a:p>
          <a:p>
            <a:pPr>
              <a:buClr>
                <a:schemeClr val="dk1"/>
              </a:buClr>
              <a:buSzPts val="1100"/>
            </a:pPr>
            <a:r>
              <a:rPr lang="es" sz="1100" dirty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2. OUTLET LAS </a:t>
            </a:r>
            <a:r>
              <a:rPr lang="es" sz="1100" dirty="0" smtClean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AMÉRICAS</a:t>
            </a:r>
          </a:p>
          <a:p>
            <a:pPr>
              <a:buClr>
                <a:schemeClr val="dk1"/>
              </a:buClr>
              <a:buSzPts val="1100"/>
            </a:pPr>
            <a:endParaRPr sz="400" dirty="0">
              <a:solidFill>
                <a:schemeClr val="lt1"/>
              </a:solidFill>
              <a:latin typeface="Teko"/>
              <a:ea typeface="Teko"/>
              <a:cs typeface="Teko"/>
              <a:sym typeface="Teko"/>
            </a:endParaRPr>
          </a:p>
          <a:p>
            <a:pPr>
              <a:buClr>
                <a:schemeClr val="dk1"/>
              </a:buClr>
              <a:buSzPts val="1100"/>
            </a:pPr>
            <a:r>
              <a:rPr lang="es" sz="1100" dirty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3. </a:t>
            </a:r>
            <a:r>
              <a:rPr lang="es" sz="1100" dirty="0" smtClean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MONSERRATE</a:t>
            </a:r>
          </a:p>
          <a:p>
            <a:pPr>
              <a:buClr>
                <a:schemeClr val="dk1"/>
              </a:buClr>
              <a:buSzPts val="1100"/>
            </a:pPr>
            <a:endParaRPr sz="400" dirty="0">
              <a:solidFill>
                <a:schemeClr val="lt1"/>
              </a:solidFill>
              <a:latin typeface="Teko"/>
              <a:ea typeface="Teko"/>
              <a:cs typeface="Teko"/>
              <a:sym typeface="Teko"/>
            </a:endParaRPr>
          </a:p>
          <a:p>
            <a:pPr>
              <a:buClr>
                <a:schemeClr val="dk1"/>
              </a:buClr>
              <a:buSzPts val="1100"/>
            </a:pPr>
            <a:r>
              <a:rPr lang="es" sz="1100" dirty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4. </a:t>
            </a:r>
            <a:r>
              <a:rPr lang="es" sz="1100" dirty="0" smtClean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PARKWAY</a:t>
            </a:r>
          </a:p>
          <a:p>
            <a:pPr>
              <a:buClr>
                <a:schemeClr val="dk1"/>
              </a:buClr>
              <a:buSzPts val="1100"/>
            </a:pPr>
            <a:endParaRPr sz="400" dirty="0">
              <a:solidFill>
                <a:schemeClr val="lt1"/>
              </a:solidFill>
              <a:latin typeface="Teko"/>
              <a:ea typeface="Teko"/>
              <a:cs typeface="Teko"/>
              <a:sym typeface="Teko"/>
            </a:endParaRPr>
          </a:p>
          <a:p>
            <a:pPr>
              <a:buClr>
                <a:schemeClr val="dk1"/>
              </a:buClr>
              <a:buSzPts val="1100"/>
            </a:pPr>
            <a:r>
              <a:rPr lang="es" sz="1100" dirty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5. SAN ANDRESITO </a:t>
            </a:r>
            <a:r>
              <a:rPr lang="es" sz="1100" dirty="0" smtClean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NORTE</a:t>
            </a:r>
          </a:p>
          <a:p>
            <a:pPr>
              <a:buClr>
                <a:schemeClr val="dk1"/>
              </a:buClr>
              <a:buSzPts val="1100"/>
            </a:pPr>
            <a:endParaRPr sz="400" dirty="0">
              <a:solidFill>
                <a:schemeClr val="lt1"/>
              </a:solidFill>
              <a:latin typeface="Teko"/>
              <a:ea typeface="Teko"/>
              <a:cs typeface="Teko"/>
              <a:sym typeface="Teko"/>
            </a:endParaRPr>
          </a:p>
          <a:p>
            <a:pPr>
              <a:buClr>
                <a:schemeClr val="dk1"/>
              </a:buClr>
              <a:buSzPts val="1100"/>
            </a:pPr>
            <a:r>
              <a:rPr lang="es" sz="1100" dirty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6. SAN ANDRESITO SAN </a:t>
            </a:r>
            <a:r>
              <a:rPr lang="es" sz="1100" dirty="0" smtClean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JOSÉ</a:t>
            </a:r>
          </a:p>
          <a:p>
            <a:pPr>
              <a:buClr>
                <a:schemeClr val="dk1"/>
              </a:buClr>
              <a:buSzPts val="1100"/>
            </a:pPr>
            <a:endParaRPr sz="400" dirty="0">
              <a:solidFill>
                <a:schemeClr val="lt1"/>
              </a:solidFill>
              <a:latin typeface="Teko"/>
              <a:ea typeface="Teko"/>
              <a:cs typeface="Teko"/>
              <a:sym typeface="Teko"/>
            </a:endParaRPr>
          </a:p>
          <a:p>
            <a:pPr>
              <a:buClr>
                <a:schemeClr val="dk1"/>
              </a:buClr>
              <a:buSzPts val="1100"/>
            </a:pPr>
            <a:r>
              <a:rPr lang="es" sz="1100" dirty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7. SAN ANDRESITO </a:t>
            </a:r>
            <a:r>
              <a:rPr lang="es" sz="1100" dirty="0" smtClean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38</a:t>
            </a:r>
          </a:p>
          <a:p>
            <a:pPr>
              <a:buClr>
                <a:schemeClr val="dk1"/>
              </a:buClr>
              <a:buSzPts val="1100"/>
            </a:pPr>
            <a:endParaRPr sz="400" dirty="0">
              <a:solidFill>
                <a:schemeClr val="lt1"/>
              </a:solidFill>
              <a:latin typeface="Teko"/>
              <a:ea typeface="Teko"/>
              <a:cs typeface="Teko"/>
              <a:sym typeface="Teko"/>
            </a:endParaRPr>
          </a:p>
          <a:p>
            <a:pPr>
              <a:buClr>
                <a:schemeClr val="dk1"/>
              </a:buClr>
              <a:buSzPts val="1100"/>
            </a:pPr>
            <a:r>
              <a:rPr lang="es" sz="1100" dirty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8. </a:t>
            </a:r>
            <a:r>
              <a:rPr lang="es" sz="1100" dirty="0" smtClean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ALQUERÍA</a:t>
            </a:r>
          </a:p>
          <a:p>
            <a:pPr>
              <a:buClr>
                <a:schemeClr val="dk1"/>
              </a:buClr>
              <a:buSzPts val="1100"/>
            </a:pPr>
            <a:endParaRPr sz="400" dirty="0">
              <a:solidFill>
                <a:schemeClr val="lt1"/>
              </a:solidFill>
              <a:latin typeface="Teko"/>
              <a:ea typeface="Teko"/>
              <a:cs typeface="Teko"/>
              <a:sym typeface="Teko"/>
            </a:endParaRPr>
          </a:p>
          <a:p>
            <a:pPr>
              <a:buClr>
                <a:schemeClr val="dk1"/>
              </a:buClr>
              <a:buSzPts val="1100"/>
            </a:pPr>
            <a:r>
              <a:rPr lang="es" sz="1100" dirty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9. CALLE 53 ENTRE KR 28 Y AV </a:t>
            </a:r>
            <a:r>
              <a:rPr lang="es" sz="1100" dirty="0" smtClean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CARACAS</a:t>
            </a:r>
          </a:p>
          <a:p>
            <a:pPr>
              <a:buClr>
                <a:schemeClr val="dk1"/>
              </a:buClr>
              <a:buSzPts val="1100"/>
            </a:pPr>
            <a:endParaRPr sz="400" dirty="0">
              <a:solidFill>
                <a:schemeClr val="lt1"/>
              </a:solidFill>
              <a:latin typeface="Teko"/>
              <a:ea typeface="Teko"/>
              <a:cs typeface="Teko"/>
              <a:sym typeface="Teko"/>
            </a:endParaRPr>
          </a:p>
          <a:p>
            <a:pPr>
              <a:buClr>
                <a:schemeClr val="dk1"/>
              </a:buClr>
              <a:buSzPts val="1100"/>
            </a:pPr>
            <a:r>
              <a:rPr lang="es" sz="1100" dirty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10. </a:t>
            </a:r>
            <a:r>
              <a:rPr lang="es" sz="1100" dirty="0" smtClean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CORABASTOS</a:t>
            </a:r>
          </a:p>
          <a:p>
            <a:pPr>
              <a:buClr>
                <a:schemeClr val="dk1"/>
              </a:buClr>
              <a:buSzPts val="1100"/>
            </a:pPr>
            <a:endParaRPr sz="400" dirty="0">
              <a:solidFill>
                <a:schemeClr val="lt1"/>
              </a:solidFill>
              <a:latin typeface="Teko"/>
              <a:ea typeface="Teko"/>
              <a:cs typeface="Teko"/>
              <a:sym typeface="Teko"/>
            </a:endParaRPr>
          </a:p>
          <a:p>
            <a:pPr>
              <a:buClr>
                <a:schemeClr val="dk1"/>
              </a:buClr>
              <a:buSzPts val="1100"/>
            </a:pPr>
            <a:r>
              <a:rPr lang="es" sz="1100" dirty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11. ZONA COMERCIAL EL </a:t>
            </a:r>
            <a:r>
              <a:rPr lang="es" sz="1100" dirty="0" smtClean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RESTREPO</a:t>
            </a:r>
          </a:p>
          <a:p>
            <a:pPr>
              <a:buClr>
                <a:schemeClr val="dk1"/>
              </a:buClr>
              <a:buSzPts val="1100"/>
            </a:pPr>
            <a:endParaRPr sz="400" dirty="0">
              <a:solidFill>
                <a:schemeClr val="lt1"/>
              </a:solidFill>
              <a:latin typeface="Teko"/>
              <a:ea typeface="Teko"/>
              <a:cs typeface="Teko"/>
              <a:sym typeface="Teko"/>
            </a:endParaRPr>
          </a:p>
          <a:p>
            <a:pPr>
              <a:buClr>
                <a:schemeClr val="dk1"/>
              </a:buClr>
              <a:buSzPts val="1100"/>
            </a:pPr>
            <a:r>
              <a:rPr lang="es" sz="1100" dirty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12. IGLESIA DIVINO NIÑO- 20 DE </a:t>
            </a:r>
            <a:r>
              <a:rPr lang="es" sz="1100" dirty="0" smtClean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JULIO</a:t>
            </a:r>
          </a:p>
          <a:p>
            <a:pPr>
              <a:buClr>
                <a:schemeClr val="dk1"/>
              </a:buClr>
              <a:buSzPts val="1100"/>
            </a:pPr>
            <a:endParaRPr sz="400" dirty="0">
              <a:solidFill>
                <a:schemeClr val="lt1"/>
              </a:solidFill>
              <a:latin typeface="Teko"/>
              <a:ea typeface="Teko"/>
              <a:cs typeface="Teko"/>
              <a:sym typeface="Teko"/>
            </a:endParaRPr>
          </a:p>
          <a:p>
            <a:pPr>
              <a:buClr>
                <a:schemeClr val="dk1"/>
              </a:buClr>
              <a:buSzPts val="1100"/>
            </a:pPr>
            <a:r>
              <a:rPr lang="es" sz="1100" dirty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13. CENTRO EMPRESARIAL </a:t>
            </a:r>
            <a:r>
              <a:rPr lang="es" sz="1100" dirty="0" smtClean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CLARO</a:t>
            </a:r>
          </a:p>
          <a:p>
            <a:pPr>
              <a:buClr>
                <a:schemeClr val="dk1"/>
              </a:buClr>
              <a:buSzPts val="1100"/>
            </a:pPr>
            <a:endParaRPr sz="400" dirty="0">
              <a:solidFill>
                <a:schemeClr val="lt1"/>
              </a:solidFill>
              <a:latin typeface="Teko"/>
              <a:ea typeface="Teko"/>
              <a:cs typeface="Teko"/>
              <a:sym typeface="Teko"/>
            </a:endParaRPr>
          </a:p>
          <a:p>
            <a:pPr>
              <a:buClr>
                <a:schemeClr val="dk1"/>
              </a:buClr>
              <a:buSzPts val="1100"/>
            </a:pPr>
            <a:r>
              <a:rPr lang="es" sz="1100" dirty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14. MIRADOR LA </a:t>
            </a:r>
            <a:r>
              <a:rPr lang="es" sz="1100" dirty="0" smtClean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PALOMA</a:t>
            </a:r>
          </a:p>
          <a:p>
            <a:pPr>
              <a:buClr>
                <a:schemeClr val="dk1"/>
              </a:buClr>
              <a:buSzPts val="1100"/>
            </a:pPr>
            <a:endParaRPr sz="400" dirty="0">
              <a:solidFill>
                <a:schemeClr val="lt1"/>
              </a:solidFill>
              <a:latin typeface="Teko"/>
              <a:ea typeface="Teko"/>
              <a:cs typeface="Teko"/>
              <a:sym typeface="Teko"/>
            </a:endParaRPr>
          </a:p>
          <a:p>
            <a:pPr>
              <a:buClr>
                <a:schemeClr val="dk1"/>
              </a:buClr>
              <a:buSzPts val="1100"/>
            </a:pPr>
            <a:r>
              <a:rPr lang="es" sz="1100" dirty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15. MIRADOR </a:t>
            </a:r>
            <a:r>
              <a:rPr lang="es" sz="1100" dirty="0" smtClean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MAZAI</a:t>
            </a:r>
          </a:p>
          <a:p>
            <a:pPr>
              <a:buClr>
                <a:schemeClr val="dk1"/>
              </a:buClr>
              <a:buSzPts val="1100"/>
            </a:pPr>
            <a:endParaRPr sz="400" dirty="0">
              <a:solidFill>
                <a:schemeClr val="lt1"/>
              </a:solidFill>
              <a:latin typeface="Teko"/>
              <a:ea typeface="Teko"/>
              <a:cs typeface="Teko"/>
              <a:sym typeface="Teko"/>
            </a:endParaRPr>
          </a:p>
          <a:p>
            <a:pPr>
              <a:buSzPts val="1100"/>
            </a:pPr>
            <a:r>
              <a:rPr lang="es" sz="1100" dirty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16. ZONA RESTAURANTES (CALERA)</a:t>
            </a:r>
            <a:endParaRPr sz="1100" dirty="0">
              <a:solidFill>
                <a:schemeClr val="lt1"/>
              </a:solidFill>
              <a:latin typeface="Teko"/>
              <a:ea typeface="Teko"/>
              <a:cs typeface="Teko"/>
              <a:sym typeface="Teko"/>
            </a:endParaRPr>
          </a:p>
        </p:txBody>
      </p:sp>
      <p:sp>
        <p:nvSpPr>
          <p:cNvPr id="9" name="Google Shape;479;p43"/>
          <p:cNvSpPr txBox="1"/>
          <p:nvPr/>
        </p:nvSpPr>
        <p:spPr>
          <a:xfrm>
            <a:off x="10201863" y="1614417"/>
            <a:ext cx="1734377" cy="542227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es" sz="1333" b="1" dirty="0" smtClean="0">
                <a:solidFill>
                  <a:srgbClr val="FFFFFF"/>
                </a:solidFill>
              </a:rPr>
              <a:t>06 ZONAS </a:t>
            </a:r>
            <a:r>
              <a:rPr lang="es" sz="1333" b="1" dirty="0">
                <a:solidFill>
                  <a:srgbClr val="FFFFFF"/>
                </a:solidFill>
              </a:rPr>
              <a:t>BACA</a:t>
            </a:r>
            <a:endParaRPr sz="1333" b="1" dirty="0">
              <a:solidFill>
                <a:srgbClr val="FFFFFF"/>
              </a:solidFill>
            </a:endParaRPr>
          </a:p>
          <a:p>
            <a:pPr algn="ctr"/>
            <a:r>
              <a:rPr lang="es" sz="1333" b="1" dirty="0">
                <a:solidFill>
                  <a:srgbClr val="FFFFFF"/>
                </a:solidFill>
              </a:rPr>
              <a:t>CON AFECTACIÓN IEP</a:t>
            </a:r>
            <a:endParaRPr sz="1333" b="1" dirty="0">
              <a:solidFill>
                <a:srgbClr val="FFFFFF"/>
              </a:solidFill>
            </a:endParaRPr>
          </a:p>
        </p:txBody>
      </p:sp>
      <p:sp>
        <p:nvSpPr>
          <p:cNvPr id="10" name="Google Shape;480;p43"/>
          <p:cNvSpPr/>
          <p:nvPr/>
        </p:nvSpPr>
        <p:spPr>
          <a:xfrm>
            <a:off x="9808787" y="2477103"/>
            <a:ext cx="2383213" cy="1642917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45733" tIns="22867" rIns="45733" bIns="22867" anchor="ctr" anchorCtr="0">
            <a:noAutofit/>
          </a:bodyPr>
          <a:lstStyle/>
          <a:p>
            <a:pPr marL="228600" indent="-228600">
              <a:buSzPts val="1100"/>
              <a:buAutoNum type="arabicPeriod"/>
            </a:pPr>
            <a:r>
              <a:rPr lang="es" sz="1100" dirty="0" smtClean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ZONA G</a:t>
            </a:r>
          </a:p>
          <a:p>
            <a:pPr marL="228600" indent="-228600">
              <a:buSzPts val="1100"/>
              <a:buAutoNum type="arabicPeriod"/>
            </a:pPr>
            <a:endParaRPr sz="500" dirty="0">
              <a:solidFill>
                <a:schemeClr val="lt1"/>
              </a:solidFill>
              <a:latin typeface="Teko"/>
              <a:ea typeface="Teko"/>
              <a:cs typeface="Teko"/>
              <a:sym typeface="Teko"/>
            </a:endParaRPr>
          </a:p>
          <a:p>
            <a:pPr>
              <a:buSzPts val="1100"/>
            </a:pPr>
            <a:r>
              <a:rPr lang="es" sz="1100" dirty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2. PARQUE DE LA </a:t>
            </a:r>
            <a:r>
              <a:rPr lang="es" sz="1100" dirty="0" smtClean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93</a:t>
            </a:r>
          </a:p>
          <a:p>
            <a:pPr>
              <a:buSzPts val="1100"/>
            </a:pPr>
            <a:endParaRPr sz="500" dirty="0">
              <a:solidFill>
                <a:schemeClr val="lt1"/>
              </a:solidFill>
              <a:latin typeface="Teko"/>
              <a:ea typeface="Teko"/>
              <a:cs typeface="Teko"/>
              <a:sym typeface="Teko"/>
            </a:endParaRPr>
          </a:p>
          <a:p>
            <a:pPr>
              <a:buSzPts val="1100"/>
            </a:pPr>
            <a:r>
              <a:rPr lang="es" sz="1100" dirty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3. PLAZA DE LA </a:t>
            </a:r>
            <a:r>
              <a:rPr lang="es" sz="1100" dirty="0" smtClean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PERSEVERANCIA</a:t>
            </a:r>
          </a:p>
          <a:p>
            <a:pPr>
              <a:buSzPts val="1100"/>
            </a:pPr>
            <a:endParaRPr sz="500" dirty="0">
              <a:solidFill>
                <a:schemeClr val="lt1"/>
              </a:solidFill>
              <a:latin typeface="Teko"/>
              <a:ea typeface="Teko"/>
              <a:cs typeface="Teko"/>
              <a:sym typeface="Teko"/>
            </a:endParaRPr>
          </a:p>
          <a:p>
            <a:pPr>
              <a:buSzPts val="1100"/>
            </a:pPr>
            <a:r>
              <a:rPr lang="es" sz="1100" dirty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4. CIUDAD </a:t>
            </a:r>
            <a:r>
              <a:rPr lang="es" sz="1100" dirty="0" smtClean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JARDIN</a:t>
            </a:r>
          </a:p>
          <a:p>
            <a:pPr>
              <a:buSzPts val="1100"/>
            </a:pPr>
            <a:endParaRPr sz="500" dirty="0">
              <a:solidFill>
                <a:schemeClr val="lt1"/>
              </a:solidFill>
              <a:latin typeface="Teko"/>
              <a:ea typeface="Teko"/>
              <a:cs typeface="Teko"/>
              <a:sym typeface="Teko"/>
            </a:endParaRPr>
          </a:p>
          <a:p>
            <a:pPr>
              <a:buSzPts val="1100"/>
            </a:pPr>
            <a:r>
              <a:rPr lang="es" sz="1100" dirty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5. PARQUE </a:t>
            </a:r>
            <a:r>
              <a:rPr lang="es" sz="1100" dirty="0" smtClean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USAQUÉN</a:t>
            </a:r>
          </a:p>
          <a:p>
            <a:pPr>
              <a:buSzPts val="1100"/>
            </a:pPr>
            <a:endParaRPr sz="500" dirty="0">
              <a:solidFill>
                <a:schemeClr val="lt1"/>
              </a:solidFill>
              <a:latin typeface="Teko"/>
              <a:ea typeface="Teko"/>
              <a:cs typeface="Teko"/>
              <a:sym typeface="Teko"/>
            </a:endParaRPr>
          </a:p>
          <a:p>
            <a:pPr>
              <a:buSzPts val="1100"/>
            </a:pPr>
            <a:r>
              <a:rPr lang="es" sz="1100" dirty="0">
                <a:solidFill>
                  <a:schemeClr val="lt1"/>
                </a:solidFill>
                <a:latin typeface="Teko"/>
                <a:ea typeface="Teko"/>
                <a:cs typeface="Teko"/>
                <a:sym typeface="Teko"/>
              </a:rPr>
              <a:t>6. ZONA T</a:t>
            </a:r>
            <a:endParaRPr sz="1100" dirty="0">
              <a:solidFill>
                <a:schemeClr val="lt1"/>
              </a:solidFill>
              <a:latin typeface="Teko"/>
              <a:ea typeface="Teko"/>
              <a:cs typeface="Teko"/>
              <a:sym typeface="Teko"/>
            </a:endParaRPr>
          </a:p>
        </p:txBody>
      </p:sp>
      <p:sp>
        <p:nvSpPr>
          <p:cNvPr id="11" name="Google Shape;287;p40">
            <a:extLst>
              <a:ext uri="{FF2B5EF4-FFF2-40B4-BE49-F238E27FC236}">
                <a16:creationId xmlns:a16="http://schemas.microsoft.com/office/drawing/2014/main" xmlns="" id="{CB79F4F8-7C63-4F82-8F1C-B8FC273398D7}"/>
              </a:ext>
            </a:extLst>
          </p:cNvPr>
          <p:cNvSpPr txBox="1"/>
          <p:nvPr/>
        </p:nvSpPr>
        <p:spPr>
          <a:xfrm>
            <a:off x="10306515" y="4284830"/>
            <a:ext cx="1387756" cy="3069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s-CO" sz="2000" b="1" dirty="0">
                <a:solidFill>
                  <a:schemeClr val="accent6">
                    <a:lumMod val="75000"/>
                  </a:schemeClr>
                </a:solidFill>
              </a:rPr>
              <a:t>Horarios</a:t>
            </a:r>
            <a:endParaRPr sz="2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2" name="Google Shape;287;p40">
            <a:extLst>
              <a:ext uri="{FF2B5EF4-FFF2-40B4-BE49-F238E27FC236}">
                <a16:creationId xmlns:a16="http://schemas.microsoft.com/office/drawing/2014/main" xmlns="" id="{F8A73BEF-D30D-418A-AE0E-91687F7EEA4C}"/>
              </a:ext>
            </a:extLst>
          </p:cNvPr>
          <p:cNvSpPr txBox="1"/>
          <p:nvPr/>
        </p:nvSpPr>
        <p:spPr>
          <a:xfrm>
            <a:off x="9946103" y="4646855"/>
            <a:ext cx="2068917" cy="11790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s-MX" dirty="0"/>
              <a:t>Lunes – Domingo</a:t>
            </a:r>
          </a:p>
          <a:p>
            <a:r>
              <a:rPr lang="es-MX" dirty="0"/>
              <a:t>Horarios críticos</a:t>
            </a:r>
          </a:p>
          <a:p>
            <a:r>
              <a:rPr lang="es-MX" sz="1050" dirty="0"/>
              <a:t>(o horario según particularidades del punto)</a:t>
            </a:r>
          </a:p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082177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/>
          <p:cNvPicPr>
            <a:picLocks noChangeAspect="1"/>
          </p:cNvPicPr>
          <p:nvPr/>
        </p:nvPicPr>
        <p:blipFill rotWithShape="1">
          <a:blip r:embed="rId2"/>
          <a:srcRect t="1377"/>
          <a:stretch/>
        </p:blipFill>
        <p:spPr>
          <a:xfrm>
            <a:off x="-44224" y="0"/>
            <a:ext cx="12236224" cy="6858000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4224" y="4390898"/>
            <a:ext cx="1009702" cy="2467102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="" xmlns:a16="http://schemas.microsoft.com/office/drawing/2014/main" id="{1E70CA04-45A6-5343-800A-44CF1ED3BDBA}"/>
              </a:ext>
            </a:extLst>
          </p:cNvPr>
          <p:cNvSpPr txBox="1"/>
          <p:nvPr/>
        </p:nvSpPr>
        <p:spPr>
          <a:xfrm>
            <a:off x="460627" y="535611"/>
            <a:ext cx="9404208" cy="241604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s-CO" sz="11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3. </a:t>
            </a:r>
            <a:r>
              <a:rPr lang="es-CO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Seguimiento al plan de contingencia de la temporada de lluvias</a:t>
            </a:r>
          </a:p>
        </p:txBody>
      </p:sp>
      <p:pic>
        <p:nvPicPr>
          <p:cNvPr id="9" name="Imagen 8">
            <a:extLst>
              <a:ext uri="{FF2B5EF4-FFF2-40B4-BE49-F238E27FC236}">
                <a16:creationId xmlns="" xmlns:a16="http://schemas.microsoft.com/office/drawing/2014/main" id="{A7F68CEE-D5FF-6C43-BE34-3A12113CD4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2039" y="2208184"/>
            <a:ext cx="8531469" cy="83357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4931" y="0"/>
            <a:ext cx="303706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2236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n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395" y="1118793"/>
            <a:ext cx="10097900" cy="5671169"/>
          </a:xfrm>
          <a:prstGeom prst="rect">
            <a:avLst/>
          </a:prstGeom>
        </p:spPr>
      </p:pic>
      <p:sp>
        <p:nvSpPr>
          <p:cNvPr id="12" name="Rectángulo 11"/>
          <p:cNvSpPr/>
          <p:nvPr/>
        </p:nvSpPr>
        <p:spPr>
          <a:xfrm>
            <a:off x="831005" y="3224224"/>
            <a:ext cx="3773079" cy="3335847"/>
          </a:xfrm>
          <a:prstGeom prst="rect">
            <a:avLst/>
          </a:prstGeom>
          <a:solidFill>
            <a:srgbClr val="FFFFFF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" name="Rectángulo 2"/>
          <p:cNvSpPr/>
          <p:nvPr/>
        </p:nvSpPr>
        <p:spPr>
          <a:xfrm>
            <a:off x="1524001" y="235125"/>
            <a:ext cx="751114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3200" dirty="0">
                <a:solidFill>
                  <a:schemeClr val="bg1"/>
                </a:solidFill>
              </a:rPr>
              <a:t>1. Calendario general</a:t>
            </a:r>
            <a:endParaRPr lang="es-CO" sz="3200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-28658"/>
            <a:ext cx="12183752" cy="1231816"/>
          </a:xfrm>
          <a:prstGeom prst="rect">
            <a:avLst/>
          </a:prstGeom>
        </p:spPr>
      </p:pic>
      <p:sp>
        <p:nvSpPr>
          <p:cNvPr id="2" name="Rectángulo 1"/>
          <p:cNvSpPr/>
          <p:nvPr/>
        </p:nvSpPr>
        <p:spPr>
          <a:xfrm>
            <a:off x="978568" y="338273"/>
            <a:ext cx="1110113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lang="es-CO" sz="3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CENTRO DE OPERACIONES DE EMERGENCIAS COE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0" name="Tabla 9"/>
          <p:cNvGraphicFramePr>
            <a:graphicFrameLocks noGrp="1"/>
          </p:cNvGraphicFramePr>
          <p:nvPr>
            <p:extLst/>
          </p:nvPr>
        </p:nvGraphicFramePr>
        <p:xfrm>
          <a:off x="1026699" y="1539607"/>
          <a:ext cx="2867221" cy="9915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2717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54004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287008">
                <a:tc>
                  <a:txBody>
                    <a:bodyPr/>
                    <a:lstStyle/>
                    <a:p>
                      <a:pPr marL="177800" indent="0" algn="ctr"/>
                      <a:r>
                        <a:rPr lang="es-E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Día</a:t>
                      </a:r>
                      <a:endParaRPr lang="es-E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7" marR="91427" marT="45688" marB="45688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7800" indent="0" algn="ctr"/>
                      <a:r>
                        <a:rPr lang="es-E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Horario</a:t>
                      </a:r>
                      <a:endParaRPr lang="es-E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7" marR="91427" marT="45688" marB="45688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04553">
                <a:tc>
                  <a:txBody>
                    <a:bodyPr/>
                    <a:lstStyle/>
                    <a:p>
                      <a:pPr marL="177800" indent="0"/>
                      <a:r>
                        <a:rPr lang="es-ES" sz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Dic</a:t>
                      </a:r>
                    </a:p>
                    <a:p>
                      <a:pPr marL="177800" indent="0"/>
                      <a:r>
                        <a:rPr lang="es-ES" sz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 Dic</a:t>
                      </a:r>
                    </a:p>
                    <a:p>
                      <a:pPr marL="177800" indent="0"/>
                      <a:r>
                        <a:rPr lang="es-ES" sz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</a:t>
                      </a:r>
                      <a:r>
                        <a:rPr lang="es-ES" sz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al </a:t>
                      </a:r>
                      <a:r>
                        <a:rPr lang="es-ES" sz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 Dic</a:t>
                      </a:r>
                      <a:endParaRPr lang="es-ES" sz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7" marR="91427" marT="45688" marB="45688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780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16:00</a:t>
                      </a:r>
                      <a:r>
                        <a:rPr lang="es-ES" sz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–23:00</a:t>
                      </a:r>
                      <a:endParaRPr lang="es-ES" sz="12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77800" indent="0"/>
                      <a:r>
                        <a:rPr lang="es-ES" sz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15:00</a:t>
                      </a:r>
                      <a:r>
                        <a:rPr lang="es-ES" sz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–01:00</a:t>
                      </a:r>
                    </a:p>
                    <a:p>
                      <a:pPr marL="17780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16:00</a:t>
                      </a:r>
                      <a:r>
                        <a:rPr lang="es-ES" sz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–23:00</a:t>
                      </a:r>
                      <a:endParaRPr lang="es-ES" sz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7" marR="91427" marT="45688" marB="45688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4" name="Rectángulo 3"/>
          <p:cNvSpPr/>
          <p:nvPr/>
        </p:nvSpPr>
        <p:spPr>
          <a:xfrm>
            <a:off x="845920" y="3216142"/>
            <a:ext cx="6096000" cy="33239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>
              <a:buAutoNum type="arabicPlain"/>
            </a:pPr>
            <a:r>
              <a:rPr lang="es-MX" altLang="es-CO" sz="1400" dirty="0">
                <a:solidFill>
                  <a:schemeClr val="accent6">
                    <a:lumMod val="50000"/>
                  </a:schemeClr>
                </a:solidFill>
                <a:cs typeface="Arial" panose="020B0604020202020204" pitchFamily="34" charset="0"/>
              </a:rPr>
              <a:t>Secretaría de Distrital de Gobierno</a:t>
            </a:r>
          </a:p>
          <a:p>
            <a:pPr marL="342900" indent="-342900">
              <a:buFontTx/>
              <a:buAutoNum type="arabicPlain"/>
            </a:pPr>
            <a:r>
              <a:rPr lang="es-MX" altLang="es-CO" sz="1400" dirty="0">
                <a:solidFill>
                  <a:schemeClr val="accent6">
                    <a:lumMod val="50000"/>
                  </a:schemeClr>
                </a:solidFill>
                <a:cs typeface="Arial" panose="020B0604020202020204" pitchFamily="34" charset="0"/>
              </a:rPr>
              <a:t>Secretaría de Distrital de Movilidad</a:t>
            </a:r>
            <a:endParaRPr lang="es-CO" altLang="es-CO" sz="1400" dirty="0">
              <a:solidFill>
                <a:schemeClr val="accent6">
                  <a:lumMod val="50000"/>
                </a:schemeClr>
              </a:solidFill>
              <a:cs typeface="Arial" panose="020B0604020202020204" pitchFamily="34" charset="0"/>
            </a:endParaRPr>
          </a:p>
          <a:p>
            <a:pPr marL="342900" indent="-342900">
              <a:buFontTx/>
              <a:buAutoNum type="arabicPlain"/>
            </a:pPr>
            <a:r>
              <a:rPr lang="es-MX" altLang="es-CO" sz="1400" dirty="0">
                <a:solidFill>
                  <a:schemeClr val="accent6">
                    <a:lumMod val="50000"/>
                  </a:schemeClr>
                </a:solidFill>
                <a:cs typeface="Arial" panose="020B0604020202020204" pitchFamily="34" charset="0"/>
              </a:rPr>
              <a:t>Secretaría de Distrital de Salud</a:t>
            </a:r>
            <a:endParaRPr lang="es-CO" altLang="es-CO" sz="1400" dirty="0">
              <a:solidFill>
                <a:schemeClr val="accent6">
                  <a:lumMod val="50000"/>
                </a:schemeClr>
              </a:solidFill>
              <a:cs typeface="Arial" panose="020B0604020202020204" pitchFamily="34" charset="0"/>
            </a:endParaRPr>
          </a:p>
          <a:p>
            <a:pPr marL="342900" indent="-342900">
              <a:buFontTx/>
              <a:buAutoNum type="arabicPlain"/>
            </a:pPr>
            <a:r>
              <a:rPr lang="es-MX" altLang="es-CO" sz="1400" dirty="0">
                <a:solidFill>
                  <a:schemeClr val="accent6">
                    <a:lumMod val="50000"/>
                  </a:schemeClr>
                </a:solidFill>
                <a:cs typeface="Arial" panose="020B0604020202020204" pitchFamily="34" charset="0"/>
              </a:rPr>
              <a:t>Secretaría Distrital de Seguridad</a:t>
            </a:r>
            <a:endParaRPr lang="es-CO" altLang="es-CO" sz="1400" dirty="0">
              <a:solidFill>
                <a:schemeClr val="accent6">
                  <a:lumMod val="50000"/>
                </a:schemeClr>
              </a:solidFill>
              <a:cs typeface="Arial" panose="020B0604020202020204" pitchFamily="34" charset="0"/>
            </a:endParaRPr>
          </a:p>
          <a:p>
            <a:pPr marL="342900" indent="-342900">
              <a:buFontTx/>
              <a:buAutoNum type="arabicPlain"/>
            </a:pPr>
            <a:r>
              <a:rPr lang="es-MX" altLang="es-CO" sz="1400" dirty="0">
                <a:solidFill>
                  <a:schemeClr val="accent6">
                    <a:lumMod val="50000"/>
                  </a:schemeClr>
                </a:solidFill>
                <a:cs typeface="Arial" panose="020B0604020202020204" pitchFamily="34" charset="0"/>
              </a:rPr>
              <a:t>IDIGER</a:t>
            </a:r>
            <a:endParaRPr lang="es-CO" altLang="es-CO" sz="1400" dirty="0">
              <a:solidFill>
                <a:schemeClr val="accent6">
                  <a:lumMod val="50000"/>
                </a:schemeClr>
              </a:solidFill>
              <a:cs typeface="Arial" panose="020B0604020202020204" pitchFamily="34" charset="0"/>
            </a:endParaRPr>
          </a:p>
          <a:p>
            <a:pPr marL="342900" indent="-342900">
              <a:buFontTx/>
              <a:buAutoNum type="arabicPlain"/>
            </a:pPr>
            <a:r>
              <a:rPr lang="es-MX" altLang="es-CO" sz="1400" dirty="0">
                <a:solidFill>
                  <a:schemeClr val="accent6">
                    <a:lumMod val="50000"/>
                  </a:schemeClr>
                </a:solidFill>
                <a:cs typeface="Arial" panose="020B0604020202020204" pitchFamily="34" charset="0"/>
              </a:rPr>
              <a:t>IDRD</a:t>
            </a:r>
            <a:endParaRPr lang="es-CO" altLang="es-CO" sz="1400" dirty="0">
              <a:solidFill>
                <a:schemeClr val="accent6">
                  <a:lumMod val="50000"/>
                </a:schemeClr>
              </a:solidFill>
              <a:cs typeface="Arial" panose="020B0604020202020204" pitchFamily="34" charset="0"/>
            </a:endParaRPr>
          </a:p>
          <a:p>
            <a:pPr marL="342900" indent="-342900">
              <a:buFontTx/>
              <a:buAutoNum type="arabicPlain"/>
            </a:pPr>
            <a:r>
              <a:rPr lang="es-MX" altLang="es-CO" sz="1400" dirty="0">
                <a:solidFill>
                  <a:schemeClr val="accent6">
                    <a:lumMod val="50000"/>
                  </a:schemeClr>
                </a:solidFill>
                <a:cs typeface="Arial" panose="020B0604020202020204" pitchFamily="34" charset="0"/>
              </a:rPr>
              <a:t>Transmilenio</a:t>
            </a:r>
            <a:endParaRPr lang="es-CO" altLang="es-CO" sz="1400" dirty="0">
              <a:solidFill>
                <a:schemeClr val="accent6">
                  <a:lumMod val="50000"/>
                </a:schemeClr>
              </a:solidFill>
              <a:cs typeface="Arial" panose="020B0604020202020204" pitchFamily="34" charset="0"/>
            </a:endParaRPr>
          </a:p>
          <a:p>
            <a:pPr marL="342900" indent="-342900">
              <a:buFontTx/>
              <a:buAutoNum type="arabicPlain"/>
            </a:pPr>
            <a:r>
              <a:rPr lang="es-MX" altLang="es-CO" sz="1400" dirty="0">
                <a:solidFill>
                  <a:schemeClr val="accent6">
                    <a:lumMod val="50000"/>
                  </a:schemeClr>
                </a:solidFill>
                <a:cs typeface="Arial" panose="020B0604020202020204" pitchFamily="34" charset="0"/>
              </a:rPr>
              <a:t>UAECOB</a:t>
            </a:r>
            <a:endParaRPr lang="es-CO" altLang="es-CO" sz="1400" dirty="0">
              <a:solidFill>
                <a:schemeClr val="accent6">
                  <a:lumMod val="50000"/>
                </a:schemeClr>
              </a:solidFill>
              <a:cs typeface="Arial" panose="020B0604020202020204" pitchFamily="34" charset="0"/>
            </a:endParaRPr>
          </a:p>
          <a:p>
            <a:pPr marL="342900" indent="-342900">
              <a:buFontTx/>
              <a:buAutoNum type="arabicPlain"/>
            </a:pPr>
            <a:r>
              <a:rPr lang="es-MX" altLang="es-CO" sz="1400" dirty="0">
                <a:solidFill>
                  <a:schemeClr val="accent6">
                    <a:lumMod val="50000"/>
                  </a:schemeClr>
                </a:solidFill>
                <a:cs typeface="Arial" panose="020B0604020202020204" pitchFamily="34" charset="0"/>
              </a:rPr>
              <a:t>UAESP</a:t>
            </a:r>
            <a:endParaRPr lang="es-CO" altLang="es-CO" sz="1400" dirty="0">
              <a:solidFill>
                <a:schemeClr val="accent6">
                  <a:lumMod val="50000"/>
                </a:schemeClr>
              </a:solidFill>
              <a:cs typeface="Arial" panose="020B0604020202020204" pitchFamily="34" charset="0"/>
            </a:endParaRPr>
          </a:p>
          <a:p>
            <a:pPr marL="342900" indent="-342900">
              <a:buFontTx/>
              <a:buAutoNum type="arabicPlain"/>
            </a:pPr>
            <a:r>
              <a:rPr lang="es-MX" altLang="es-CO" sz="1400" dirty="0" smtClean="0">
                <a:solidFill>
                  <a:schemeClr val="accent6">
                    <a:lumMod val="50000"/>
                  </a:schemeClr>
                </a:solidFill>
                <a:cs typeface="Arial" panose="020B0604020202020204" pitchFamily="34" charset="0"/>
              </a:rPr>
              <a:t>MEBOG</a:t>
            </a:r>
            <a:endParaRPr lang="es-CO" altLang="es-CO" sz="1400" dirty="0">
              <a:solidFill>
                <a:schemeClr val="accent6">
                  <a:lumMod val="50000"/>
                </a:schemeClr>
              </a:solidFill>
              <a:cs typeface="Arial" panose="020B0604020202020204" pitchFamily="34" charset="0"/>
            </a:endParaRPr>
          </a:p>
          <a:p>
            <a:pPr marL="342900" indent="-342900">
              <a:buFontTx/>
              <a:buAutoNum type="arabicPlain"/>
            </a:pPr>
            <a:r>
              <a:rPr lang="es-MX" altLang="es-CO" sz="1400" dirty="0">
                <a:solidFill>
                  <a:schemeClr val="accent6">
                    <a:lumMod val="50000"/>
                  </a:schemeClr>
                </a:solidFill>
                <a:cs typeface="Arial" panose="020B0604020202020204" pitchFamily="34" charset="0"/>
              </a:rPr>
              <a:t>Cruz Roja Colombiana</a:t>
            </a:r>
            <a:endParaRPr lang="es-CO" altLang="es-CO" sz="1400" dirty="0">
              <a:solidFill>
                <a:schemeClr val="accent6">
                  <a:lumMod val="50000"/>
                </a:schemeClr>
              </a:solidFill>
              <a:cs typeface="Arial" panose="020B0604020202020204" pitchFamily="34" charset="0"/>
            </a:endParaRPr>
          </a:p>
          <a:p>
            <a:pPr marL="342900" indent="-342900">
              <a:buFontTx/>
              <a:buAutoNum type="arabicPlain"/>
            </a:pPr>
            <a:r>
              <a:rPr lang="es-MX" altLang="es-CO" sz="1400" dirty="0">
                <a:solidFill>
                  <a:schemeClr val="accent6">
                    <a:lumMod val="50000"/>
                  </a:schemeClr>
                </a:solidFill>
                <a:cs typeface="Arial" panose="020B0604020202020204" pitchFamily="34" charset="0"/>
              </a:rPr>
              <a:t>Cuerpo de Bomberos Voluntarios de Bogotá</a:t>
            </a:r>
            <a:endParaRPr lang="es-CO" altLang="es-CO" sz="1400" dirty="0">
              <a:solidFill>
                <a:schemeClr val="accent6">
                  <a:lumMod val="50000"/>
                </a:schemeClr>
              </a:solidFill>
              <a:cs typeface="Arial" panose="020B0604020202020204" pitchFamily="34" charset="0"/>
            </a:endParaRPr>
          </a:p>
          <a:p>
            <a:pPr marL="342900" indent="-342900">
              <a:buAutoNum type="arabicPlain"/>
            </a:pPr>
            <a:r>
              <a:rPr lang="es-MX" altLang="es-CO" sz="1400" dirty="0">
                <a:solidFill>
                  <a:schemeClr val="accent6">
                    <a:lumMod val="50000"/>
                  </a:schemeClr>
                </a:solidFill>
                <a:cs typeface="Arial" panose="020B0604020202020204" pitchFamily="34" charset="0"/>
              </a:rPr>
              <a:t>Defensa Civil</a:t>
            </a:r>
          </a:p>
          <a:p>
            <a:pPr marL="342900" indent="-342900">
              <a:buFontTx/>
              <a:buAutoNum type="arabicPlain"/>
            </a:pPr>
            <a:r>
              <a:rPr lang="es-MX" altLang="es-CO" sz="1400" dirty="0">
                <a:solidFill>
                  <a:schemeClr val="accent6">
                    <a:lumMod val="50000"/>
                  </a:schemeClr>
                </a:solidFill>
                <a:cs typeface="Arial" panose="020B0604020202020204" pitchFamily="34" charset="0"/>
              </a:rPr>
              <a:t>Policía Cívica de Mayores</a:t>
            </a:r>
            <a:endParaRPr lang="es-CO" altLang="es-CO" sz="1400" dirty="0">
              <a:solidFill>
                <a:schemeClr val="accent6">
                  <a:lumMod val="50000"/>
                </a:schemeClr>
              </a:solidFill>
              <a:cs typeface="Arial" panose="020B0604020202020204" pitchFamily="34" charset="0"/>
            </a:endParaRPr>
          </a:p>
          <a:p>
            <a:pPr marL="342900" indent="-342900">
              <a:buFontTx/>
              <a:buAutoNum type="arabicPlain"/>
            </a:pPr>
            <a:r>
              <a:rPr lang="es-MX" altLang="es-CO" sz="1400" dirty="0">
                <a:solidFill>
                  <a:schemeClr val="accent6">
                    <a:lumMod val="50000"/>
                  </a:schemeClr>
                </a:solidFill>
                <a:cs typeface="Arial" panose="020B0604020202020204" pitchFamily="34" charset="0"/>
              </a:rPr>
              <a:t>Profesionales Cívicos</a:t>
            </a:r>
          </a:p>
        </p:txBody>
      </p:sp>
      <p:sp>
        <p:nvSpPr>
          <p:cNvPr id="17" name="Rectángulo 16"/>
          <p:cNvSpPr/>
          <p:nvPr/>
        </p:nvSpPr>
        <p:spPr>
          <a:xfrm>
            <a:off x="4604084" y="1728556"/>
            <a:ext cx="6096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es-MX" altLang="es-CO" b="1" dirty="0">
                <a:cs typeface="Arial" panose="020B0604020202020204" pitchFamily="34" charset="0"/>
              </a:rPr>
              <a:t>15 entidades</a:t>
            </a:r>
          </a:p>
          <a:p>
            <a:pPr algn="r"/>
            <a:r>
              <a:rPr lang="es-MX" altLang="es-CO" b="1" dirty="0">
                <a:cs typeface="Arial" panose="020B0604020202020204" pitchFamily="34" charset="0"/>
              </a:rPr>
              <a:t>11 días </a:t>
            </a:r>
          </a:p>
          <a:p>
            <a:endParaRPr lang="es-MX" altLang="es-CO" sz="200" b="1" dirty="0">
              <a:cs typeface="Arial" panose="020B0604020202020204" pitchFamily="34" charset="0"/>
            </a:endParaRPr>
          </a:p>
          <a:p>
            <a:pPr algn="r"/>
            <a:r>
              <a:rPr lang="es-MX" altLang="es-CO" b="1" dirty="0">
                <a:cs typeface="Arial" panose="020B0604020202020204" pitchFamily="34" charset="0"/>
              </a:rPr>
              <a:t>80 horas de seguimiento desde C4</a:t>
            </a:r>
            <a:endParaRPr lang="es-CO" altLang="es-CO" b="1" dirty="0">
              <a:cs typeface="Arial" panose="020B0604020202020204" pitchFamily="34" charset="0"/>
            </a:endParaRPr>
          </a:p>
        </p:txBody>
      </p:sp>
      <p:pic>
        <p:nvPicPr>
          <p:cNvPr id="16" name="Imagen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70069" y="1512331"/>
            <a:ext cx="3773751" cy="1292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6287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Lienzo 226"/>
          <p:cNvGrpSpPr>
            <a:grpSpLocks/>
          </p:cNvGrpSpPr>
          <p:nvPr/>
        </p:nvGrpSpPr>
        <p:grpSpPr bwMode="auto">
          <a:xfrm>
            <a:off x="3978559" y="2626293"/>
            <a:ext cx="7210926" cy="4167395"/>
            <a:chOff x="0" y="0"/>
            <a:chExt cx="64008" cy="31953"/>
          </a:xfrm>
        </p:grpSpPr>
        <p:sp>
          <p:nvSpPr>
            <p:cNvPr id="7" name="AutoShape 180"/>
            <p:cNvSpPr>
              <a:spLocks noChangeAspect="1" noChangeArrowheads="1"/>
            </p:cNvSpPr>
            <p:nvPr/>
          </p:nvSpPr>
          <p:spPr bwMode="auto">
            <a:xfrm>
              <a:off x="0" y="0"/>
              <a:ext cx="64008" cy="319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s-CO"/>
            </a:p>
          </p:txBody>
        </p:sp>
        <p:pic>
          <p:nvPicPr>
            <p:cNvPr id="8" name="image2.png" descr="https://lh3.googleusercontent.com/VBhX-IlAmOgRVn-dPBnLspoZKPUFmWpGEqEC5_IaoWvWS0AXpJnnR15Y_h-D0WMPobBHDEqlai6bcJ8BJAovk2sCsXCBsBATV0NBlJmlL6fcTD-A6P7AGg8v4YoDGkrwzTDCgOmS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417" y="0"/>
              <a:ext cx="35663" cy="319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Rectángulo 2"/>
          <p:cNvSpPr/>
          <p:nvPr/>
        </p:nvSpPr>
        <p:spPr>
          <a:xfrm>
            <a:off x="1524001" y="235125"/>
            <a:ext cx="751114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3200" dirty="0">
                <a:solidFill>
                  <a:schemeClr val="bg1"/>
                </a:solidFill>
              </a:rPr>
              <a:t>1. Calendario general</a:t>
            </a:r>
            <a:endParaRPr lang="es-CO" sz="3200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-28658"/>
            <a:ext cx="12183752" cy="1231816"/>
          </a:xfrm>
          <a:prstGeom prst="rect">
            <a:avLst/>
          </a:prstGeom>
        </p:spPr>
      </p:pic>
      <p:sp>
        <p:nvSpPr>
          <p:cNvPr id="9" name="CuadroTexto 21504"/>
          <p:cNvSpPr txBox="1">
            <a:spLocks noChangeArrowheads="1"/>
          </p:cNvSpPr>
          <p:nvPr/>
        </p:nvSpPr>
        <p:spPr bwMode="auto">
          <a:xfrm>
            <a:off x="828106" y="1484070"/>
            <a:ext cx="3624263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es-CO" altLang="es-CO" sz="1600" dirty="0"/>
              <a:t>Red Distrital de Comunicaciones de Emergencia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CO" altLang="es-CO" sz="1600" dirty="0"/>
              <a:t>PMU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CO" altLang="es-CO" sz="1600" dirty="0"/>
              <a:t>COE</a:t>
            </a:r>
          </a:p>
        </p:txBody>
      </p:sp>
      <p:sp>
        <p:nvSpPr>
          <p:cNvPr id="10" name="Rectángulo 21503"/>
          <p:cNvSpPr>
            <a:spLocks noChangeArrowheads="1"/>
          </p:cNvSpPr>
          <p:nvPr/>
        </p:nvSpPr>
        <p:spPr bwMode="auto">
          <a:xfrm>
            <a:off x="6813351" y="1570089"/>
            <a:ext cx="416083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buClr>
                <a:srgbClr val="009FE3"/>
              </a:buClr>
            </a:pPr>
            <a:r>
              <a:rPr lang="es-CO" altLang="es-CO" dirty="0">
                <a:ea typeface="Calibri" panose="020F0502020204030204" pitchFamily="34" charset="0"/>
                <a:cs typeface="Arial" panose="020B0604020202020204" pitchFamily="34" charset="0"/>
              </a:rPr>
              <a:t>Coordinación entre las entidades para la ejecución de los servicios y funciones de respuesta. </a:t>
            </a:r>
          </a:p>
        </p:txBody>
      </p:sp>
      <p:sp>
        <p:nvSpPr>
          <p:cNvPr id="11" name="Cheurón 10"/>
          <p:cNvSpPr/>
          <p:nvPr/>
        </p:nvSpPr>
        <p:spPr>
          <a:xfrm>
            <a:off x="5029637" y="1689770"/>
            <a:ext cx="701675" cy="936523"/>
          </a:xfrm>
          <a:prstGeom prst="chevron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CO" dirty="0">
              <a:solidFill>
                <a:schemeClr val="tx1"/>
              </a:solidFill>
            </a:endParaRPr>
          </a:p>
        </p:txBody>
      </p:sp>
      <p:pic>
        <p:nvPicPr>
          <p:cNvPr id="12" name="Imagen 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249" y="2547938"/>
            <a:ext cx="4879975" cy="431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ángulo 13"/>
          <p:cNvSpPr/>
          <p:nvPr/>
        </p:nvSpPr>
        <p:spPr>
          <a:xfrm>
            <a:off x="685450" y="338273"/>
            <a:ext cx="1110113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s-CO" sz="3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7. Servicios y Funciones de Respuesta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6503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/>
        </p:nvSpPr>
        <p:spPr>
          <a:xfrm>
            <a:off x="1524001" y="235125"/>
            <a:ext cx="751114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3200" dirty="0">
                <a:solidFill>
                  <a:schemeClr val="bg1"/>
                </a:solidFill>
              </a:rPr>
              <a:t>1. Calendario general</a:t>
            </a:r>
            <a:endParaRPr lang="es-CO" sz="3200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-28658"/>
            <a:ext cx="12183752" cy="1231816"/>
          </a:xfrm>
          <a:prstGeom prst="rect">
            <a:avLst/>
          </a:prstGeom>
        </p:spPr>
      </p:pic>
      <p:sp>
        <p:nvSpPr>
          <p:cNvPr id="9" name="CuadroTexto 21504"/>
          <p:cNvSpPr txBox="1">
            <a:spLocks noChangeArrowheads="1"/>
          </p:cNvSpPr>
          <p:nvPr/>
        </p:nvSpPr>
        <p:spPr bwMode="auto">
          <a:xfrm rot="18948482">
            <a:off x="548262" y="4982611"/>
            <a:ext cx="2547783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buFont typeface="Arial" panose="020B0604020202020204" pitchFamily="34" charset="0"/>
              <a:buChar char="•"/>
            </a:pPr>
            <a:r>
              <a:rPr lang="es-CO" altLang="es-CO" sz="1600" dirty="0" err="1" smtClean="0"/>
              <a:t>PONAL</a:t>
            </a:r>
            <a:r>
              <a:rPr lang="es-CO" altLang="es-CO" sz="1600" dirty="0" smtClean="0"/>
              <a:t> Solicita a la Red </a:t>
            </a:r>
            <a:r>
              <a:rPr lang="es-CO" altLang="es-CO" sz="1600" dirty="0"/>
              <a:t>Distrital de Comunicaciones de </a:t>
            </a:r>
            <a:r>
              <a:rPr lang="es-CO" altLang="es-CO" sz="1600" dirty="0" smtClean="0"/>
              <a:t>Emergencia abrir caso SIRE. </a:t>
            </a:r>
            <a:endParaRPr lang="es-CO" altLang="es-CO" sz="1600" dirty="0"/>
          </a:p>
        </p:txBody>
      </p:sp>
      <p:sp>
        <p:nvSpPr>
          <p:cNvPr id="10" name="Rectángulo 21503"/>
          <p:cNvSpPr>
            <a:spLocks noChangeArrowheads="1"/>
          </p:cNvSpPr>
          <p:nvPr/>
        </p:nvSpPr>
        <p:spPr bwMode="auto">
          <a:xfrm>
            <a:off x="272144" y="1293370"/>
            <a:ext cx="1055452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buClr>
                <a:srgbClr val="009FE3"/>
              </a:buClr>
            </a:pPr>
            <a:r>
              <a:rPr lang="es-CO" b="1" dirty="0" smtClean="0"/>
              <a:t>RESUMEN PROTOCOLO MANIPULACIÓN</a:t>
            </a:r>
            <a:r>
              <a:rPr lang="es-CO" b="1" dirty="0"/>
              <a:t>, TRANSPORTE Y DISPOSICIÓN FINAL DE ARTÍCULOS PIROTÉCNICOS INCAUTADOS </a:t>
            </a:r>
            <a:r>
              <a:rPr lang="es-CO" altLang="es-CO" b="1" dirty="0" smtClean="0">
                <a:ea typeface="Calibri" panose="020F0502020204030204" pitchFamily="34" charset="0"/>
                <a:cs typeface="Arial" panose="020B0604020202020204" pitchFamily="34" charset="0"/>
              </a:rPr>
              <a:t>– Decreto 360/2018</a:t>
            </a:r>
            <a:endParaRPr lang="es-CO" altLang="es-CO" b="1" dirty="0"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ángulo 12"/>
          <p:cNvSpPr/>
          <p:nvPr/>
        </p:nvSpPr>
        <p:spPr>
          <a:xfrm>
            <a:off x="685450" y="338273"/>
            <a:ext cx="1110113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s-CO" sz="3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8. Protocolo de Manejo de Pólvora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Anillo 16"/>
          <p:cNvSpPr/>
          <p:nvPr/>
        </p:nvSpPr>
        <p:spPr>
          <a:xfrm>
            <a:off x="234044" y="3163940"/>
            <a:ext cx="1791528" cy="1791528"/>
          </a:xfrm>
          <a:prstGeom prst="donut">
            <a:avLst>
              <a:gd name="adj" fmla="val 20000"/>
            </a:avLst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8" name="Elipse 17"/>
          <p:cNvSpPr/>
          <p:nvPr/>
        </p:nvSpPr>
        <p:spPr>
          <a:xfrm>
            <a:off x="2291652" y="3594746"/>
            <a:ext cx="929916" cy="929916"/>
          </a:xfrm>
          <a:prstGeom prst="ellips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9" name="Elipse 18"/>
          <p:cNvSpPr/>
          <p:nvPr/>
        </p:nvSpPr>
        <p:spPr>
          <a:xfrm>
            <a:off x="3418429" y="3594746"/>
            <a:ext cx="929916" cy="929916"/>
          </a:xfrm>
          <a:prstGeom prst="ellips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-2252848"/>
              <a:satOff val="-5806"/>
              <a:lumOff val="-3922"/>
              <a:alphaOff val="0"/>
            </a:schemeClr>
          </a:fillRef>
          <a:effectRef idx="0">
            <a:schemeClr val="accent5">
              <a:hueOff val="-2252848"/>
              <a:satOff val="-5806"/>
              <a:lumOff val="-3922"/>
              <a:alphaOff val="0"/>
            </a:schemeClr>
          </a:effectRef>
          <a:fontRef idx="minor">
            <a:schemeClr val="lt1"/>
          </a:fontRef>
        </p:style>
      </p:sp>
      <p:sp>
        <p:nvSpPr>
          <p:cNvPr id="20" name="Elipse 19"/>
          <p:cNvSpPr/>
          <p:nvPr/>
        </p:nvSpPr>
        <p:spPr>
          <a:xfrm>
            <a:off x="6592723" y="3594746"/>
            <a:ext cx="929916" cy="929916"/>
          </a:xfrm>
          <a:prstGeom prst="ellips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-4505695"/>
              <a:satOff val="-11613"/>
              <a:lumOff val="-7843"/>
              <a:alphaOff val="0"/>
            </a:schemeClr>
          </a:fillRef>
          <a:effectRef idx="0">
            <a:schemeClr val="accent5">
              <a:hueOff val="-4505695"/>
              <a:satOff val="-11613"/>
              <a:lumOff val="-7843"/>
              <a:alphaOff val="0"/>
            </a:schemeClr>
          </a:effectRef>
          <a:fontRef idx="minor">
            <a:schemeClr val="lt1"/>
          </a:fontRef>
        </p:style>
      </p:sp>
      <p:sp>
        <p:nvSpPr>
          <p:cNvPr id="21" name="Elipse 20"/>
          <p:cNvSpPr/>
          <p:nvPr/>
        </p:nvSpPr>
        <p:spPr>
          <a:xfrm>
            <a:off x="7786185" y="3594746"/>
            <a:ext cx="929916" cy="929916"/>
          </a:xfrm>
          <a:prstGeom prst="ellips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-6758543"/>
              <a:satOff val="-17419"/>
              <a:lumOff val="-11765"/>
              <a:alphaOff val="0"/>
            </a:schemeClr>
          </a:fillRef>
          <a:effectRef idx="0">
            <a:schemeClr val="accent5">
              <a:hueOff val="-6758543"/>
              <a:satOff val="-17419"/>
              <a:lumOff val="-11765"/>
              <a:alphaOff val="0"/>
            </a:schemeClr>
          </a:effectRef>
          <a:fontRef idx="minor">
            <a:schemeClr val="lt1"/>
          </a:fontRef>
        </p:style>
      </p:sp>
      <p:sp>
        <p:nvSpPr>
          <p:cNvPr id="22" name="Anillo 21"/>
          <p:cNvSpPr/>
          <p:nvPr/>
        </p:nvSpPr>
        <p:spPr>
          <a:xfrm>
            <a:off x="4615544" y="3163940"/>
            <a:ext cx="1791528" cy="1791528"/>
          </a:xfrm>
          <a:prstGeom prst="donut">
            <a:avLst>
              <a:gd name="adj" fmla="val 20000"/>
            </a:avLst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3" name="Anillo 22"/>
          <p:cNvSpPr/>
          <p:nvPr/>
        </p:nvSpPr>
        <p:spPr>
          <a:xfrm>
            <a:off x="8997044" y="3140493"/>
            <a:ext cx="1791528" cy="1791528"/>
          </a:xfrm>
          <a:prstGeom prst="donut">
            <a:avLst>
              <a:gd name="adj" fmla="val 20000"/>
            </a:avLst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4" name="CuadroTexto 21504"/>
          <p:cNvSpPr txBox="1">
            <a:spLocks noChangeArrowheads="1"/>
          </p:cNvSpPr>
          <p:nvPr/>
        </p:nvSpPr>
        <p:spPr bwMode="auto">
          <a:xfrm rot="18995379">
            <a:off x="459756" y="2986047"/>
            <a:ext cx="293267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es-CO" altLang="es-CO" sz="1600" dirty="0" smtClean="0"/>
              <a:t>Proceso de Incautación  y Operativos </a:t>
            </a:r>
            <a:r>
              <a:rPr lang="es-CO" altLang="es-CO" sz="1600" dirty="0" err="1" smtClean="0"/>
              <a:t>IVC</a:t>
            </a:r>
            <a:r>
              <a:rPr lang="es-CO" altLang="es-CO" sz="1600" dirty="0" smtClean="0"/>
              <a:t> (</a:t>
            </a:r>
            <a:r>
              <a:rPr lang="es-CO" altLang="es-CO" sz="1600" dirty="0" err="1" smtClean="0"/>
              <a:t>PONAL</a:t>
            </a:r>
            <a:r>
              <a:rPr lang="es-CO" altLang="es-CO" sz="1600" dirty="0"/>
              <a:t>)</a:t>
            </a:r>
          </a:p>
        </p:txBody>
      </p:sp>
      <p:sp>
        <p:nvSpPr>
          <p:cNvPr id="24" name="CuadroTexto 21504"/>
          <p:cNvSpPr txBox="1">
            <a:spLocks noChangeArrowheads="1"/>
          </p:cNvSpPr>
          <p:nvPr/>
        </p:nvSpPr>
        <p:spPr bwMode="auto">
          <a:xfrm rot="18995379">
            <a:off x="3262705" y="4668266"/>
            <a:ext cx="293267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es-CO" altLang="es-CO" sz="1600" dirty="0" smtClean="0"/>
              <a:t>Imponer comparendo y levantar acta de inventario (</a:t>
            </a:r>
            <a:r>
              <a:rPr lang="es-CO" altLang="es-CO" sz="1600" dirty="0" err="1" smtClean="0"/>
              <a:t>PONAL</a:t>
            </a:r>
            <a:r>
              <a:rPr lang="es-CO" altLang="es-CO" sz="1600" dirty="0"/>
              <a:t>)</a:t>
            </a:r>
          </a:p>
        </p:txBody>
      </p:sp>
      <p:sp>
        <p:nvSpPr>
          <p:cNvPr id="25" name="CuadroTexto 21504"/>
          <p:cNvSpPr txBox="1">
            <a:spLocks noChangeArrowheads="1"/>
          </p:cNvSpPr>
          <p:nvPr/>
        </p:nvSpPr>
        <p:spPr bwMode="auto">
          <a:xfrm rot="19028682">
            <a:off x="6448845" y="2724996"/>
            <a:ext cx="291338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buFont typeface="Arial" panose="020B0604020202020204" pitchFamily="34" charset="0"/>
              <a:buChar char="•"/>
            </a:pPr>
            <a:r>
              <a:rPr lang="es-CO" altLang="es-CO" sz="1600" dirty="0" smtClean="0"/>
              <a:t>UAECOB. Solicita acta y recolección del material incautado </a:t>
            </a:r>
            <a:endParaRPr lang="es-CO" altLang="es-CO" sz="1600" dirty="0"/>
          </a:p>
        </p:txBody>
      </p:sp>
      <p:sp>
        <p:nvSpPr>
          <p:cNvPr id="16" name="CuadroTexto 21504"/>
          <p:cNvSpPr txBox="1">
            <a:spLocks noChangeArrowheads="1"/>
          </p:cNvSpPr>
          <p:nvPr/>
        </p:nvSpPr>
        <p:spPr bwMode="auto">
          <a:xfrm rot="19028682">
            <a:off x="5817818" y="4772690"/>
            <a:ext cx="291338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buFont typeface="Arial" panose="020B0604020202020204" pitchFamily="34" charset="0"/>
              <a:buChar char="•"/>
            </a:pPr>
            <a:r>
              <a:rPr lang="es-CO" altLang="es-CO" sz="1600" dirty="0" smtClean="0"/>
              <a:t>UAECOB. Transporte de material y Almacenamiento Temporal  </a:t>
            </a:r>
            <a:endParaRPr lang="es-CO" altLang="es-CO" sz="1600" dirty="0"/>
          </a:p>
        </p:txBody>
      </p:sp>
      <p:sp>
        <p:nvSpPr>
          <p:cNvPr id="27" name="Elipse 26"/>
          <p:cNvSpPr/>
          <p:nvPr/>
        </p:nvSpPr>
        <p:spPr>
          <a:xfrm>
            <a:off x="11057882" y="3594746"/>
            <a:ext cx="929916" cy="929916"/>
          </a:xfrm>
          <a:prstGeom prst="ellips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-6758543"/>
              <a:satOff val="-17419"/>
              <a:lumOff val="-11765"/>
              <a:alphaOff val="0"/>
            </a:schemeClr>
          </a:fillRef>
          <a:effectRef idx="0">
            <a:schemeClr val="accent5">
              <a:hueOff val="-6758543"/>
              <a:satOff val="-17419"/>
              <a:lumOff val="-11765"/>
              <a:alphaOff val="0"/>
            </a:schemeClr>
          </a:effectRef>
          <a:fontRef idx="minor">
            <a:schemeClr val="lt1"/>
          </a:fontRef>
        </p:style>
      </p:sp>
      <p:sp>
        <p:nvSpPr>
          <p:cNvPr id="28" name="CuadroTexto 21504"/>
          <p:cNvSpPr txBox="1">
            <a:spLocks noChangeArrowheads="1"/>
          </p:cNvSpPr>
          <p:nvPr/>
        </p:nvSpPr>
        <p:spPr bwMode="auto">
          <a:xfrm rot="19028682">
            <a:off x="9241368" y="2690696"/>
            <a:ext cx="2913382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buFont typeface="Arial" panose="020B0604020202020204" pitchFamily="34" charset="0"/>
              <a:buChar char="•"/>
            </a:pPr>
            <a:r>
              <a:rPr lang="es-CO" altLang="es-CO" sz="1600" dirty="0" err="1" smtClean="0"/>
              <a:t>SDG</a:t>
            </a:r>
            <a:r>
              <a:rPr lang="es-CO" altLang="es-CO" sz="1600" dirty="0" smtClean="0"/>
              <a:t>/ Inspectores / Personería. Definición devolución o destrucción del material</a:t>
            </a:r>
            <a:endParaRPr lang="es-CO" altLang="es-CO" sz="1600" dirty="0"/>
          </a:p>
        </p:txBody>
      </p:sp>
      <p:sp>
        <p:nvSpPr>
          <p:cNvPr id="29" name="CuadroTexto 21504"/>
          <p:cNvSpPr txBox="1">
            <a:spLocks noChangeArrowheads="1"/>
          </p:cNvSpPr>
          <p:nvPr/>
        </p:nvSpPr>
        <p:spPr bwMode="auto">
          <a:xfrm rot="19028682">
            <a:off x="9057586" y="5019144"/>
            <a:ext cx="321633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buFont typeface="Arial" panose="020B0604020202020204" pitchFamily="34" charset="0"/>
              <a:buChar char="•"/>
            </a:pPr>
            <a:r>
              <a:rPr lang="es-CO" altLang="es-CO" sz="1600" dirty="0" smtClean="0"/>
              <a:t>COMISIÓN. Acompañamiento operativo de destrucción del material</a:t>
            </a:r>
            <a:endParaRPr lang="es-CO" altLang="es-CO" sz="1600" dirty="0"/>
          </a:p>
        </p:txBody>
      </p:sp>
      <p:sp>
        <p:nvSpPr>
          <p:cNvPr id="15" name="CuadroTexto 21504"/>
          <p:cNvSpPr txBox="1">
            <a:spLocks noChangeArrowheads="1"/>
          </p:cNvSpPr>
          <p:nvPr/>
        </p:nvSpPr>
        <p:spPr bwMode="auto">
          <a:xfrm rot="19026872">
            <a:off x="3587272" y="2658192"/>
            <a:ext cx="216345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es-CO" altLang="es-CO" sz="1600" dirty="0" smtClean="0"/>
              <a:t>Red Distrital de Comunicaciones activa UAECOB </a:t>
            </a:r>
            <a:endParaRPr lang="es-CO" altLang="es-CO" sz="1600" dirty="0"/>
          </a:p>
        </p:txBody>
      </p:sp>
    </p:spTree>
    <p:extLst>
      <p:ext uri="{BB962C8B-B14F-4D97-AF65-F5344CB8AC3E}">
        <p14:creationId xmlns:p14="http://schemas.microsoft.com/office/powerpoint/2010/main" val="4070129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="" xmlns:a16="http://schemas.microsoft.com/office/drawing/2014/main" id="{7D31A4FB-D8BE-474C-9CA4-C2F6736930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4990" y="4390898"/>
            <a:ext cx="1009702" cy="2467102"/>
          </a:xfrm>
          <a:prstGeom prst="rect">
            <a:avLst/>
          </a:prstGeom>
        </p:spPr>
      </p:pic>
      <p:sp>
        <p:nvSpPr>
          <p:cNvPr id="15" name="CuadroTexto 14">
            <a:extLst>
              <a:ext uri="{FF2B5EF4-FFF2-40B4-BE49-F238E27FC236}">
                <a16:creationId xmlns="" xmlns:a16="http://schemas.microsoft.com/office/drawing/2014/main" id="{1E70CA04-45A6-5343-800A-44CF1ED3BDBA}"/>
              </a:ext>
            </a:extLst>
          </p:cNvPr>
          <p:cNvSpPr txBox="1"/>
          <p:nvPr/>
        </p:nvSpPr>
        <p:spPr>
          <a:xfrm>
            <a:off x="460627" y="535611"/>
            <a:ext cx="9404208" cy="186204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s-CO" sz="11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5. </a:t>
            </a:r>
            <a:r>
              <a:rPr lang="es-CO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Varios</a:t>
            </a:r>
            <a:endParaRPr lang="es-CO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Imagen 15">
            <a:extLst>
              <a:ext uri="{FF2B5EF4-FFF2-40B4-BE49-F238E27FC236}">
                <a16:creationId xmlns="" xmlns:a16="http://schemas.microsoft.com/office/drawing/2014/main" id="{A7F68CEE-D5FF-6C43-BE34-3A12113CD40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2039" y="2208184"/>
            <a:ext cx="8531469" cy="83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1319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xmlns="" id="{9FFFDAD1-2921-0244-93BF-36964723AA3E}"/>
              </a:ext>
            </a:extLst>
          </p:cNvPr>
          <p:cNvSpPr txBox="1">
            <a:spLocks/>
          </p:cNvSpPr>
          <p:nvPr/>
        </p:nvSpPr>
        <p:spPr>
          <a:xfrm>
            <a:off x="4062047" y="2678710"/>
            <a:ext cx="3361234" cy="97611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s-CO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GRACIAS</a:t>
            </a:r>
            <a:endParaRPr lang="es-CO" sz="5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8111" y="3875938"/>
            <a:ext cx="3029106" cy="1517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453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1241659"/>
          </a:xfrm>
          <a:prstGeom prst="rect">
            <a:avLst/>
          </a:prstGeom>
        </p:spPr>
      </p:pic>
      <p:sp>
        <p:nvSpPr>
          <p:cNvPr id="4" name="Título 1">
            <a:extLst>
              <a:ext uri="{FF2B5EF4-FFF2-40B4-BE49-F238E27FC236}">
                <a16:creationId xmlns:a16="http://schemas.microsoft.com/office/drawing/2014/main" xmlns="" id="{9A8C3437-B396-3B45-81CA-CD71C36263EA}"/>
              </a:ext>
            </a:extLst>
          </p:cNvPr>
          <p:cNvSpPr txBox="1">
            <a:spLocks/>
          </p:cNvSpPr>
          <p:nvPr/>
        </p:nvSpPr>
        <p:spPr>
          <a:xfrm>
            <a:off x="666946" y="288259"/>
            <a:ext cx="7772400" cy="85791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ES" sz="3600" b="1" dirty="0">
                <a:latin typeface="Arial Narrow"/>
                <a:cs typeface="Arial Narrow"/>
              </a:rPr>
              <a:t>Título</a:t>
            </a:r>
          </a:p>
        </p:txBody>
      </p:sp>
      <p:sp>
        <p:nvSpPr>
          <p:cNvPr id="8" name="Rectángulo 7"/>
          <p:cNvSpPr/>
          <p:nvPr/>
        </p:nvSpPr>
        <p:spPr>
          <a:xfrm>
            <a:off x="290887" y="112997"/>
            <a:ext cx="178912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6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3.1</a:t>
            </a:r>
            <a:r>
              <a:rPr lang="es-MX" sz="6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s-ES" sz="6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ángulo 8"/>
          <p:cNvSpPr/>
          <p:nvPr/>
        </p:nvSpPr>
        <p:spPr>
          <a:xfrm>
            <a:off x="1780919" y="174553"/>
            <a:ext cx="8434643" cy="95410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r>
              <a:rPr lang="es-CO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Seguimiento a eventos registrados en la temporada</a:t>
            </a:r>
            <a:endParaRPr lang="es-ES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Imagen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4224" y="4390898"/>
            <a:ext cx="1009702" cy="2467102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4835" y="5558317"/>
            <a:ext cx="2012092" cy="1086438"/>
          </a:xfrm>
          <a:prstGeom prst="rect">
            <a:avLst/>
          </a:prstGeom>
        </p:spPr>
      </p:pic>
      <p:sp>
        <p:nvSpPr>
          <p:cNvPr id="13" name="Rectángulo 12"/>
          <p:cNvSpPr/>
          <p:nvPr/>
        </p:nvSpPr>
        <p:spPr>
          <a:xfrm>
            <a:off x="1956591" y="2521084"/>
            <a:ext cx="8083298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O" sz="3600" b="1" dirty="0" smtClean="0"/>
              <a:t>PRESENTACIÓN GRUPO </a:t>
            </a:r>
            <a:r>
              <a:rPr lang="es-CO" sz="3600" b="1" dirty="0" err="1" smtClean="0"/>
              <a:t>SAC</a:t>
            </a:r>
            <a:endParaRPr lang="es-CO" sz="3600" b="1" dirty="0" smtClean="0"/>
          </a:p>
          <a:p>
            <a:pPr algn="ctr"/>
            <a:r>
              <a:rPr lang="es-CO" sz="2800" b="1" dirty="0" smtClean="0"/>
              <a:t>Subdirección de Manejo de Emergencias y Desastres - IDIGER</a:t>
            </a:r>
            <a:endParaRPr lang="es-CO" sz="2800" b="1" dirty="0"/>
          </a:p>
        </p:txBody>
      </p:sp>
    </p:spTree>
    <p:extLst>
      <p:ext uri="{BB962C8B-B14F-4D97-AF65-F5344CB8AC3E}">
        <p14:creationId xmlns:p14="http://schemas.microsoft.com/office/powerpoint/2010/main" val="1113024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1241659"/>
          </a:xfrm>
          <a:prstGeom prst="rect">
            <a:avLst/>
          </a:prstGeom>
        </p:spPr>
      </p:pic>
      <p:sp>
        <p:nvSpPr>
          <p:cNvPr id="4" name="Título 1">
            <a:extLst>
              <a:ext uri="{FF2B5EF4-FFF2-40B4-BE49-F238E27FC236}">
                <a16:creationId xmlns:a16="http://schemas.microsoft.com/office/drawing/2014/main" xmlns="" id="{9A8C3437-B396-3B45-81CA-CD71C36263EA}"/>
              </a:ext>
            </a:extLst>
          </p:cNvPr>
          <p:cNvSpPr txBox="1">
            <a:spLocks/>
          </p:cNvSpPr>
          <p:nvPr/>
        </p:nvSpPr>
        <p:spPr>
          <a:xfrm>
            <a:off x="666946" y="288259"/>
            <a:ext cx="7772400" cy="85791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ES" sz="3600" b="1" dirty="0">
                <a:latin typeface="Arial Narrow"/>
                <a:cs typeface="Arial Narrow"/>
              </a:rPr>
              <a:t>Título</a:t>
            </a:r>
          </a:p>
        </p:txBody>
      </p:sp>
      <p:sp>
        <p:nvSpPr>
          <p:cNvPr id="8" name="Rectángulo 7"/>
          <p:cNvSpPr/>
          <p:nvPr/>
        </p:nvSpPr>
        <p:spPr>
          <a:xfrm>
            <a:off x="290887" y="112997"/>
            <a:ext cx="178912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6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3.2.</a:t>
            </a:r>
            <a:endParaRPr lang="es-ES" sz="6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ángulo 9"/>
          <p:cNvSpPr/>
          <p:nvPr/>
        </p:nvSpPr>
        <p:spPr>
          <a:xfrm>
            <a:off x="5998240" y="627337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es-CO" sz="2800" b="1" dirty="0" smtClean="0">
                <a:solidFill>
                  <a:schemeClr val="bg1"/>
                </a:solidFill>
              </a:rPr>
              <a:t>IDIGER</a:t>
            </a:r>
            <a:endParaRPr lang="es-CO" sz="2800" b="1" dirty="0">
              <a:solidFill>
                <a:schemeClr val="bg1"/>
              </a:solidFill>
            </a:endParaRPr>
          </a:p>
        </p:txBody>
      </p:sp>
      <p:sp>
        <p:nvSpPr>
          <p:cNvPr id="13" name="Rectángulo 12"/>
          <p:cNvSpPr/>
          <p:nvPr/>
        </p:nvSpPr>
        <p:spPr>
          <a:xfrm>
            <a:off x="1780919" y="174553"/>
            <a:ext cx="8434643" cy="95410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r>
              <a:rPr lang="es-CO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Socialización por parte de las entidades las acciones sobre el plan de contingencia.</a:t>
            </a:r>
            <a:endParaRPr lang="es-ES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ángulo 1"/>
          <p:cNvSpPr/>
          <p:nvPr/>
        </p:nvSpPr>
        <p:spPr>
          <a:xfrm>
            <a:off x="168357" y="1354656"/>
            <a:ext cx="45941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b="1" dirty="0"/>
              <a:t>SISTEMAS URBANOS DE DRENAJE </a:t>
            </a:r>
            <a:r>
              <a:rPr lang="es-CO" b="1" dirty="0" smtClean="0"/>
              <a:t>SOSTENIBLE</a:t>
            </a:r>
            <a:endParaRPr lang="es-CO" b="1" dirty="0"/>
          </a:p>
        </p:txBody>
      </p:sp>
      <p:sp>
        <p:nvSpPr>
          <p:cNvPr id="3" name="Rectángulo 2"/>
          <p:cNvSpPr/>
          <p:nvPr/>
        </p:nvSpPr>
        <p:spPr>
          <a:xfrm>
            <a:off x="5053678" y="1321434"/>
            <a:ext cx="690540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O" dirty="0"/>
              <a:t>Apoyo, Monitoreo de Puntos por Inundación, Identificados por la Subdirección de Análisis de Riesgos y Efectos de Cambio Climático en el Rio Tunjuelo </a:t>
            </a:r>
          </a:p>
        </p:txBody>
      </p:sp>
      <p:graphicFrame>
        <p:nvGraphicFramePr>
          <p:cNvPr id="21" name="Tabla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6156778"/>
              </p:ext>
            </p:extLst>
          </p:nvPr>
        </p:nvGraphicFramePr>
        <p:xfrm>
          <a:off x="4762500" y="2324539"/>
          <a:ext cx="7039476" cy="4306730"/>
        </p:xfrm>
        <a:graphic>
          <a:graphicData uri="http://schemas.openxmlformats.org/drawingml/2006/table">
            <a:tbl>
              <a:tblPr>
                <a:tableStyleId>{E8B1032C-EA38-4F05-BA0D-38AFFFC7BED3}</a:tableStyleId>
              </a:tblPr>
              <a:tblGrid>
                <a:gridCol w="64594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95738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70021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900113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71563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764256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0">
                <a:tc gridSpan="6">
                  <a:txBody>
                    <a:bodyPr/>
                    <a:lstStyle/>
                    <a:p>
                      <a:pPr algn="ctr" fontAlgn="b"/>
                      <a:r>
                        <a:rPr lang="es-ES" sz="1200" b="1" u="none" strike="noStrike" dirty="0">
                          <a:effectLst/>
                        </a:rPr>
                        <a:t>Acompañamiento en monitoreo de 12 puntos del Rio </a:t>
                      </a:r>
                      <a:r>
                        <a:rPr lang="es-ES" sz="1200" b="1" u="none" strike="noStrike" dirty="0" smtClean="0">
                          <a:effectLst/>
                        </a:rPr>
                        <a:t>Tunjuelo</a:t>
                      </a:r>
                      <a:endParaRPr lang="es-E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64" marR="3864" marT="3864" marB="0" anchor="b"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0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</a:rPr>
                        <a:t>2020 - Puntos de monitoreo por inundaciones en el Río Tunjuelo</a:t>
                      </a:r>
                      <a:endParaRPr lang="es-ES" sz="12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64" marR="3864" marT="3864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</a:rPr>
                        <a:t>R_Tun:</a:t>
                      </a:r>
                      <a:endParaRPr lang="es-ES" sz="12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64" marR="3864" marT="3864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</a:rPr>
                        <a:t>Río Tunjuelo</a:t>
                      </a:r>
                      <a:endParaRPr lang="es-ES" sz="12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64" marR="3864" marT="3864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42188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</a:rPr>
                        <a:t>No. de punto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64" marR="3864" marT="3864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</a:rPr>
                        <a:t>Descripción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64" marR="3864" marT="3864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</a:rPr>
                        <a:t>DIRECCIÓN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64" marR="3864" marT="3864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</a:rPr>
                        <a:t>Localidad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64" marR="3864" marT="3864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</a:rPr>
                        <a:t>COORD_X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64" marR="3864" marT="3864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dirty="0" err="1">
                          <a:effectLst/>
                        </a:rPr>
                        <a:t>COORD_Y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64" marR="3864" marT="3864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9274"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 dirty="0">
                          <a:effectLst/>
                        </a:rPr>
                        <a:t>0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64" marR="3864" marT="386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 dirty="0">
                          <a:effectLst/>
                        </a:rPr>
                        <a:t>Presa Cantarrana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64" marR="3864" marT="386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Calle 100 A SUR Carrera 1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64" marR="3864" marT="386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Usme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64" marR="3864" marT="386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u="none" strike="noStrike" dirty="0">
                          <a:effectLst/>
                        </a:rPr>
                        <a:t>9.949.025.938</a:t>
                      </a:r>
                      <a:endParaRPr lang="es-E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64" marR="3864" marT="386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u="none" strike="noStrike">
                          <a:effectLst/>
                        </a:rPr>
                        <a:t>9.894.851.328</a:t>
                      </a:r>
                      <a:endParaRPr lang="es-E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64" marR="3864" marT="3864" marB="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1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64" marR="3864" marT="386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 dirty="0">
                          <a:effectLst/>
                        </a:rPr>
                        <a:t>Cruce </a:t>
                      </a:r>
                      <a:r>
                        <a:rPr lang="es-ES" sz="1200" u="none" strike="noStrike" dirty="0" smtClean="0">
                          <a:effectLst/>
                        </a:rPr>
                        <a:t>vía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64" marR="3864" marT="386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Calle 71 Sur ·# 3j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64" marR="3864" marT="386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Usme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64" marR="3864" marT="386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u="none" strike="noStrike">
                          <a:effectLst/>
                        </a:rPr>
                        <a:t>9.945.780.695</a:t>
                      </a:r>
                      <a:endParaRPr lang="es-E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64" marR="3864" marT="386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u="none" strike="noStrike" dirty="0">
                          <a:effectLst/>
                        </a:rPr>
                        <a:t>9.921.966.964</a:t>
                      </a:r>
                      <a:endParaRPr lang="es-E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64" marR="3864" marT="3864" marB="0"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2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64" marR="3864" marT="386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 dirty="0" smtClean="0">
                          <a:effectLst/>
                        </a:rPr>
                        <a:t>Verificación </a:t>
                      </a:r>
                      <a:r>
                        <a:rPr lang="es-ES" sz="1200" u="none" strike="noStrike" dirty="0">
                          <a:effectLst/>
                        </a:rPr>
                        <a:t>conectividad Tunjuelo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64" marR="3864" marT="386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Cl. 71 Sur # 82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64" marR="3864" marT="386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Usme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64" marR="3864" marT="386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u="none" strike="noStrike">
                          <a:effectLst/>
                        </a:rPr>
                        <a:t>9.948.455.602</a:t>
                      </a:r>
                      <a:endParaRPr lang="es-E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64" marR="3864" marT="386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u="none" strike="noStrike" dirty="0">
                          <a:effectLst/>
                        </a:rPr>
                        <a:t>9.934.362.772</a:t>
                      </a:r>
                      <a:endParaRPr lang="es-E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64" marR="3864" marT="3864" marB="0"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6232"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3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64" marR="3864" marT="386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 dirty="0" smtClean="0">
                          <a:effectLst/>
                        </a:rPr>
                        <a:t>Verificación </a:t>
                      </a:r>
                      <a:r>
                        <a:rPr lang="es-ES" sz="1200" u="none" strike="noStrike" dirty="0">
                          <a:effectLst/>
                        </a:rPr>
                        <a:t>conectividad Tunjuelo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64" marR="3864" marT="386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Cl. 71 Sur #82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64" marR="3864" marT="386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Tunjuelito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64" marR="3864" marT="386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u="none" strike="noStrike">
                          <a:effectLst/>
                        </a:rPr>
                        <a:t>9.945.348.989</a:t>
                      </a:r>
                      <a:endParaRPr lang="es-E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64" marR="3864" marT="386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u="none" strike="noStrike" dirty="0">
                          <a:effectLst/>
                        </a:rPr>
                        <a:t>9.948.286.176</a:t>
                      </a:r>
                      <a:endParaRPr lang="es-E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64" marR="3864" marT="3864" marB="0" anchor="ctr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4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64" marR="3864" marT="386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 dirty="0">
                          <a:effectLst/>
                        </a:rPr>
                        <a:t>Cruce </a:t>
                      </a:r>
                      <a:r>
                        <a:rPr lang="es-ES" sz="1200" u="none" strike="noStrike" dirty="0" smtClean="0">
                          <a:effectLst/>
                        </a:rPr>
                        <a:t>vía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64" marR="3864" marT="386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 dirty="0">
                          <a:effectLst/>
                        </a:rPr>
                        <a:t>Calle 60 g Sur Carrera 16 b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64" marR="3864" marT="386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 dirty="0">
                          <a:effectLst/>
                        </a:rPr>
                        <a:t>Ciudad </a:t>
                      </a:r>
                      <a:r>
                        <a:rPr lang="es-ES" sz="1200" u="none" strike="noStrike" dirty="0" smtClean="0">
                          <a:effectLst/>
                        </a:rPr>
                        <a:t>Bolívar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64" marR="3864" marT="386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u="none" strike="noStrike">
                          <a:effectLst/>
                        </a:rPr>
                        <a:t>9.937.818.782</a:t>
                      </a:r>
                      <a:endParaRPr lang="es-E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64" marR="3864" marT="386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u="none" strike="noStrike" dirty="0">
                          <a:effectLst/>
                        </a:rPr>
                        <a:t>9.956.020.715</a:t>
                      </a:r>
                      <a:endParaRPr lang="es-E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64" marR="3864" marT="3864" marB="0" anchor="ctr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5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64" marR="3864" marT="386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Entrada Q. Chiguaza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64" marR="3864" marT="386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 dirty="0">
                          <a:effectLst/>
                        </a:rPr>
                        <a:t>Calle 69 b Sur Carrera 16 d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64" marR="3864" marT="386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Ciudad Bolivar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64" marR="3864" marT="386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u="none" strike="noStrike">
                          <a:effectLst/>
                        </a:rPr>
                        <a:t>9.937.451.737</a:t>
                      </a:r>
                      <a:endParaRPr lang="es-E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64" marR="3864" marT="386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u="none" strike="noStrike" dirty="0">
                          <a:effectLst/>
                        </a:rPr>
                        <a:t>9.960.500.494</a:t>
                      </a:r>
                      <a:endParaRPr lang="es-E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64" marR="3864" marT="3864" marB="0" anchor="ctr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6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64" marR="3864" marT="386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Cruce via-Embalse1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64" marR="3864" marT="386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 dirty="0">
                          <a:effectLst/>
                        </a:rPr>
                        <a:t>Calle 61 Sur ( Intersección Río Tunjuelo)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64" marR="3864" marT="386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 dirty="0">
                          <a:effectLst/>
                        </a:rPr>
                        <a:t>Tunjuelito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64" marR="3864" marT="386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u="none" strike="noStrike">
                          <a:effectLst/>
                        </a:rPr>
                        <a:t>9.929.904.316</a:t>
                      </a:r>
                      <a:endParaRPr lang="es-E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64" marR="3864" marT="386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u="none" strike="noStrike" dirty="0">
                          <a:effectLst/>
                        </a:rPr>
                        <a:t>9.967.720.413</a:t>
                      </a:r>
                      <a:endParaRPr lang="es-E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64" marR="3864" marT="3864" marB="0" anchor="ctr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7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64" marR="3864" marT="386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Verificar limite embalse salida Q en modelo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64" marR="3864" marT="386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>
                          <a:effectLst/>
                        </a:rPr>
                        <a:t>Av. Boyacá Carrera 25( Huumedal la Libelula)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64" marR="3864" marT="386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 dirty="0">
                          <a:effectLst/>
                        </a:rPr>
                        <a:t>Ciudad </a:t>
                      </a:r>
                      <a:r>
                        <a:rPr lang="es-ES" sz="1200" u="none" strike="noStrike" dirty="0" err="1">
                          <a:effectLst/>
                        </a:rPr>
                        <a:t>Bolivar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64" marR="3864" marT="386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u="none" strike="noStrike" dirty="0">
                          <a:effectLst/>
                        </a:rPr>
                        <a:t>9.929.026.016</a:t>
                      </a:r>
                      <a:endParaRPr lang="es-E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64" marR="3864" marT="386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u="none" strike="noStrike" dirty="0">
                          <a:effectLst/>
                        </a:rPr>
                        <a:t>9.978.572.622</a:t>
                      </a:r>
                      <a:endParaRPr lang="es-E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64" marR="3864" marT="3864" marB="0" anchor="ctr"/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8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64" marR="3864" marT="386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Cruce via-embalse 2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64" marR="3864" marT="386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Cra 51 (Intersec ríoTnjlo)( Patio Bogotá Movil)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64" marR="3864" marT="386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Tunjuelito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64" marR="3864" marT="386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u="none" strike="noStrike" dirty="0">
                          <a:effectLst/>
                        </a:rPr>
                        <a:t>9.920.153.703</a:t>
                      </a:r>
                      <a:endParaRPr lang="es-E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64" marR="3864" marT="386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u="none" strike="noStrike" dirty="0">
                          <a:effectLst/>
                        </a:rPr>
                        <a:t>9.981.996.502</a:t>
                      </a:r>
                      <a:endParaRPr lang="es-E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64" marR="3864" marT="3864" marB="0" anchor="ctr"/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9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64" marR="3864" marT="386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Verificar limite Q en modelo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64" marR="3864" marT="386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Calle 67b Sur Carrera 62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64" marR="3864" marT="386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Tunjuelito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64" marR="3864" marT="386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u="none" strike="noStrike" dirty="0">
                          <a:effectLst/>
                        </a:rPr>
                        <a:t>9.917.950.511</a:t>
                      </a:r>
                      <a:endParaRPr lang="es-E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64" marR="3864" marT="386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u="none" strike="noStrike" dirty="0">
                          <a:effectLst/>
                        </a:rPr>
                        <a:t>999.585.577</a:t>
                      </a:r>
                      <a:endParaRPr lang="es-E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64" marR="3864" marT="3864" marB="0" anchor="ctr"/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10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64" marR="3864" marT="386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 dirty="0">
                          <a:effectLst/>
                        </a:rPr>
                        <a:t>Verificar punto salida Q en modelo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64" marR="3864" marT="386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Autpista Sur Intersec Río Tunjuelo ( Guadalupe)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64" marR="3864" marT="386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Ciudad Bolivar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64" marR="3864" marT="386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u="none" strike="noStrike">
                          <a:effectLst/>
                        </a:rPr>
                        <a:t>9.916.003.292</a:t>
                      </a:r>
                      <a:endParaRPr lang="es-E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64" marR="3864" marT="386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u="none" strike="noStrike" dirty="0">
                          <a:effectLst/>
                        </a:rPr>
                        <a:t>9.998.271.207</a:t>
                      </a:r>
                      <a:endParaRPr lang="es-E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64" marR="3864" marT="3864" marB="0" anchor="ctr"/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11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64" marR="3864" marT="386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 dirty="0">
                          <a:effectLst/>
                        </a:rPr>
                        <a:t>Verificar punto canal? salida Q en modelo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64" marR="3864" marT="386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Carrera 63 Diagonal 57 C Sur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64" marR="3864" marT="386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Kennedy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64" marR="3864" marT="386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u="none" strike="noStrike">
                          <a:effectLst/>
                        </a:rPr>
                        <a:t>9.916.871.244</a:t>
                      </a:r>
                      <a:endParaRPr lang="es-E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64" marR="3864" marT="386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u="none" strike="noStrike" dirty="0">
                          <a:effectLst/>
                        </a:rPr>
                        <a:t>1.000.382.001</a:t>
                      </a:r>
                      <a:endParaRPr lang="es-E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64" marR="3864" marT="3864" marB="0" anchor="ctr"/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</a:tbl>
          </a:graphicData>
        </a:graphic>
      </p:graphicFrame>
      <p:pic>
        <p:nvPicPr>
          <p:cNvPr id="22" name="Imagen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4422" y="1855592"/>
            <a:ext cx="3082012" cy="2271996"/>
          </a:xfrm>
          <a:prstGeom prst="rect">
            <a:avLst/>
          </a:prstGeom>
        </p:spPr>
      </p:pic>
      <p:sp>
        <p:nvSpPr>
          <p:cNvPr id="23" name="CuadroTexto 24"/>
          <p:cNvSpPr txBox="1"/>
          <p:nvPr/>
        </p:nvSpPr>
        <p:spPr>
          <a:xfrm>
            <a:off x="924421" y="4078998"/>
            <a:ext cx="3082013" cy="27699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buClr>
                <a:srgbClr val="000000"/>
              </a:buClr>
              <a:buSzPts val="884"/>
            </a:pPr>
            <a:r>
              <a:rPr lang="es-ES" sz="1200" b="1" kern="0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Rio Tunjuelo Humedal la Libélula</a:t>
            </a:r>
          </a:p>
        </p:txBody>
      </p:sp>
      <p:pic>
        <p:nvPicPr>
          <p:cNvPr id="24" name="Imagen 23"/>
          <p:cNvPicPr>
            <a:picLocks noChangeAspect="1"/>
          </p:cNvPicPr>
          <p:nvPr/>
        </p:nvPicPr>
        <p:blipFill rotWithShape="1">
          <a:blip r:embed="rId4"/>
          <a:srcRect t="12345"/>
          <a:stretch/>
        </p:blipFill>
        <p:spPr>
          <a:xfrm>
            <a:off x="924421" y="4394124"/>
            <a:ext cx="3082013" cy="2028578"/>
          </a:xfrm>
          <a:prstGeom prst="rect">
            <a:avLst/>
          </a:prstGeom>
        </p:spPr>
      </p:pic>
      <p:sp>
        <p:nvSpPr>
          <p:cNvPr id="25" name="CuadroTexto 24"/>
          <p:cNvSpPr txBox="1"/>
          <p:nvPr/>
        </p:nvSpPr>
        <p:spPr>
          <a:xfrm>
            <a:off x="924421" y="6421732"/>
            <a:ext cx="3082013" cy="27699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buClr>
                <a:srgbClr val="000000"/>
              </a:buClr>
              <a:buSzPts val="884"/>
            </a:pPr>
            <a:r>
              <a:rPr lang="es-ES" sz="1200" b="1" kern="0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Rio Tunjuelo </a:t>
            </a:r>
            <a:r>
              <a:rPr lang="es-ES" sz="1200" b="1" kern="0" dirty="0" smtClean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estructura </a:t>
            </a:r>
            <a:r>
              <a:rPr lang="es-ES" sz="1200" b="1" kern="0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Guadalupe</a:t>
            </a:r>
          </a:p>
        </p:txBody>
      </p:sp>
    </p:spTree>
    <p:extLst>
      <p:ext uri="{BB962C8B-B14F-4D97-AF65-F5344CB8AC3E}">
        <p14:creationId xmlns:p14="http://schemas.microsoft.com/office/powerpoint/2010/main" val="2472856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1241659"/>
          </a:xfrm>
          <a:prstGeom prst="rect">
            <a:avLst/>
          </a:prstGeom>
        </p:spPr>
      </p:pic>
      <p:sp>
        <p:nvSpPr>
          <p:cNvPr id="4" name="Título 1">
            <a:extLst>
              <a:ext uri="{FF2B5EF4-FFF2-40B4-BE49-F238E27FC236}">
                <a16:creationId xmlns:a16="http://schemas.microsoft.com/office/drawing/2014/main" xmlns="" id="{9A8C3437-B396-3B45-81CA-CD71C36263EA}"/>
              </a:ext>
            </a:extLst>
          </p:cNvPr>
          <p:cNvSpPr txBox="1">
            <a:spLocks/>
          </p:cNvSpPr>
          <p:nvPr/>
        </p:nvSpPr>
        <p:spPr>
          <a:xfrm>
            <a:off x="666946" y="288259"/>
            <a:ext cx="7772400" cy="85791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ES" sz="3600" b="1" dirty="0">
                <a:latin typeface="Arial Narrow"/>
                <a:cs typeface="Arial Narrow"/>
              </a:rPr>
              <a:t>Título</a:t>
            </a:r>
          </a:p>
        </p:txBody>
      </p:sp>
      <p:sp>
        <p:nvSpPr>
          <p:cNvPr id="8" name="Rectángulo 7"/>
          <p:cNvSpPr/>
          <p:nvPr/>
        </p:nvSpPr>
        <p:spPr>
          <a:xfrm>
            <a:off x="290887" y="112997"/>
            <a:ext cx="178912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6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3.2.</a:t>
            </a:r>
            <a:endParaRPr lang="es-ES" sz="6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ángulo 9"/>
          <p:cNvSpPr/>
          <p:nvPr/>
        </p:nvSpPr>
        <p:spPr>
          <a:xfrm>
            <a:off x="5998240" y="627337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es-CO" sz="2800" b="1" dirty="0" smtClean="0">
                <a:solidFill>
                  <a:schemeClr val="bg1"/>
                </a:solidFill>
              </a:rPr>
              <a:t>IDIGER</a:t>
            </a:r>
            <a:endParaRPr lang="es-CO" sz="2800" b="1" dirty="0">
              <a:solidFill>
                <a:schemeClr val="bg1"/>
              </a:solidFill>
            </a:endParaRPr>
          </a:p>
        </p:txBody>
      </p:sp>
      <p:sp>
        <p:nvSpPr>
          <p:cNvPr id="13" name="Rectángulo 12"/>
          <p:cNvSpPr/>
          <p:nvPr/>
        </p:nvSpPr>
        <p:spPr>
          <a:xfrm>
            <a:off x="1780919" y="174553"/>
            <a:ext cx="8434643" cy="95410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r>
              <a:rPr lang="es-CO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Socialización por parte de las entidades las acciones sobre el plan de contingencia.</a:t>
            </a:r>
            <a:endParaRPr lang="es-ES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ángulo 1"/>
          <p:cNvSpPr/>
          <p:nvPr/>
        </p:nvSpPr>
        <p:spPr>
          <a:xfrm>
            <a:off x="168357" y="1354656"/>
            <a:ext cx="45941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b="1" dirty="0"/>
              <a:t>SISTEMAS URBANOS DE DRENAJE </a:t>
            </a:r>
            <a:r>
              <a:rPr lang="es-CO" b="1" dirty="0" smtClean="0"/>
              <a:t>SOSTENIBLE</a:t>
            </a:r>
            <a:endParaRPr lang="es-CO" b="1" dirty="0"/>
          </a:p>
        </p:txBody>
      </p:sp>
      <p:sp>
        <p:nvSpPr>
          <p:cNvPr id="3" name="Rectángulo 2"/>
          <p:cNvSpPr/>
          <p:nvPr/>
        </p:nvSpPr>
        <p:spPr>
          <a:xfrm>
            <a:off x="5053678" y="1348684"/>
            <a:ext cx="690540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O" sz="1600" dirty="0"/>
              <a:t>Apoyo en Temporada de Lluvia Noviembre 2020 con Limpieza de Canales, Quebradas y Estructuras Hidráulicas, en Convenio con </a:t>
            </a:r>
            <a:r>
              <a:rPr lang="es-CO" sz="1600" dirty="0" err="1"/>
              <a:t>EAAB</a:t>
            </a:r>
            <a:r>
              <a:rPr lang="es-CO" sz="1600" dirty="0"/>
              <a:t> </a:t>
            </a:r>
            <a:r>
              <a:rPr lang="es-CO" sz="1600" dirty="0" err="1"/>
              <a:t>ESP</a:t>
            </a:r>
            <a:r>
              <a:rPr lang="es-CO" sz="1600" dirty="0"/>
              <a:t> – Aguas de Bogotá </a:t>
            </a:r>
            <a:r>
              <a:rPr lang="es-CO" sz="1600" dirty="0" smtClean="0"/>
              <a:t>– IDIGER. </a:t>
            </a:r>
            <a:r>
              <a:rPr lang="es-CO" sz="1600" kern="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Convenio interadministrativo </a:t>
            </a:r>
            <a:r>
              <a:rPr lang="es-CO" sz="1600" kern="0" dirty="0">
                <a:solidFill>
                  <a:srgbClr val="000000"/>
                </a:solidFill>
                <a:cs typeface="Arial"/>
                <a:sym typeface="Arial"/>
              </a:rPr>
              <a:t>No 531 de 2020</a:t>
            </a:r>
            <a:endParaRPr lang="es-CO" sz="1600" dirty="0"/>
          </a:p>
        </p:txBody>
      </p:sp>
      <p:sp>
        <p:nvSpPr>
          <p:cNvPr id="14" name="CuadroTexto 24"/>
          <p:cNvSpPr txBox="1"/>
          <p:nvPr/>
        </p:nvSpPr>
        <p:spPr>
          <a:xfrm>
            <a:off x="4731509" y="4118162"/>
            <a:ext cx="2340738" cy="43088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just">
              <a:buClr>
                <a:srgbClr val="000000"/>
              </a:buClr>
              <a:buSzPts val="884"/>
            </a:pPr>
            <a:r>
              <a:rPr lang="es-ES" sz="1100" b="1" kern="0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Quebrada Limas 19 de Noviembre 2020 (Ciudad Bolívar)</a:t>
            </a:r>
          </a:p>
        </p:txBody>
      </p:sp>
      <p:pic>
        <p:nvPicPr>
          <p:cNvPr id="15" name="Imagen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9386" y="2215022"/>
            <a:ext cx="2362861" cy="1923452"/>
          </a:xfrm>
          <a:prstGeom prst="rect">
            <a:avLst/>
          </a:prstGeom>
        </p:spPr>
      </p:pic>
      <p:pic>
        <p:nvPicPr>
          <p:cNvPr id="16" name="Imagen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13038" y="2206175"/>
            <a:ext cx="2652615" cy="1920124"/>
          </a:xfrm>
          <a:prstGeom prst="rect">
            <a:avLst/>
          </a:prstGeom>
        </p:spPr>
      </p:pic>
      <p:sp>
        <p:nvSpPr>
          <p:cNvPr id="17" name="CuadroTexto 24"/>
          <p:cNvSpPr txBox="1"/>
          <p:nvPr/>
        </p:nvSpPr>
        <p:spPr>
          <a:xfrm>
            <a:off x="7113037" y="4126299"/>
            <a:ext cx="2652616" cy="43088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just">
              <a:buClr>
                <a:srgbClr val="000000"/>
              </a:buClr>
              <a:buSzPts val="884"/>
            </a:pPr>
            <a:r>
              <a:rPr lang="es-ES" sz="1100" b="1" kern="0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Quebrada Honda 20 de Noviembre 2020 (Ciudad Bolívar)</a:t>
            </a:r>
          </a:p>
        </p:txBody>
      </p:sp>
      <p:pic>
        <p:nvPicPr>
          <p:cNvPr id="18" name="Imagen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5965" y="3262991"/>
            <a:ext cx="3726507" cy="1685714"/>
          </a:xfrm>
          <a:prstGeom prst="rect">
            <a:avLst/>
          </a:prstGeom>
        </p:spPr>
      </p:pic>
      <p:sp>
        <p:nvSpPr>
          <p:cNvPr id="19" name="Google Shape;755;p27"/>
          <p:cNvSpPr/>
          <p:nvPr/>
        </p:nvSpPr>
        <p:spPr>
          <a:xfrm>
            <a:off x="263803" y="1984786"/>
            <a:ext cx="4289343" cy="1013963"/>
          </a:xfrm>
          <a:prstGeom prst="rect">
            <a:avLst/>
          </a:prstGeom>
          <a:solidFill>
            <a:srgbClr val="A8D08C"/>
          </a:solidFill>
          <a:ln>
            <a:noFill/>
          </a:ln>
        </p:spPr>
        <p:txBody>
          <a:bodyPr spcFirstLastPara="1" wrap="square" lIns="41467" tIns="20700" rIns="41467" bIns="20700" anchor="t" anchorCtr="0">
            <a:noAutofit/>
          </a:bodyPr>
          <a:lstStyle/>
          <a:p>
            <a:pPr algn="just">
              <a:buClr>
                <a:srgbClr val="000000"/>
              </a:buClr>
              <a:buSzPts val="953"/>
              <a:buFont typeface="Arial"/>
              <a:buNone/>
            </a:pPr>
            <a:r>
              <a:rPr lang="es-CO" sz="1200" kern="0" dirty="0" smtClean="0">
                <a:solidFill>
                  <a:srgbClr val="000000"/>
                </a:solidFill>
                <a:ea typeface="Arial"/>
                <a:cs typeface="Arial"/>
                <a:sym typeface="Arial"/>
              </a:rPr>
              <a:t>Con </a:t>
            </a:r>
            <a:r>
              <a:rPr lang="es-CO" sz="1200" kern="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este convenio se ha realizado apoyo con el retiro de sedimentos y residuos que afectan las estructuras hidráulicas o cuerpos de agua, obstruyendo el cause, con lo que se ha mitigado y atendido a su vez escenarios de riesgos asociados a inundaciones en diferentes localidades de Bogotá DC. </a:t>
            </a:r>
            <a:endParaRPr sz="1200" kern="0" dirty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0" name="CuadroTexto 24"/>
          <p:cNvSpPr txBox="1"/>
          <p:nvPr/>
        </p:nvSpPr>
        <p:spPr>
          <a:xfrm>
            <a:off x="215966" y="4947247"/>
            <a:ext cx="3726506" cy="43088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just">
              <a:buClr>
                <a:srgbClr val="000000"/>
              </a:buClr>
              <a:buSzPts val="884"/>
            </a:pPr>
            <a:r>
              <a:rPr lang="es-ES" sz="1100" b="1" kern="0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Acompañamiento de visita evento SIRE, No. 5368470 canal Sucre, 21 de Noviembre(Chapinero)</a:t>
            </a:r>
          </a:p>
        </p:txBody>
      </p:sp>
      <p:pic>
        <p:nvPicPr>
          <p:cNvPr id="26" name="Imagen 2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53678" y="4840985"/>
            <a:ext cx="1800865" cy="1289664"/>
          </a:xfrm>
          <a:prstGeom prst="rect">
            <a:avLst/>
          </a:prstGeom>
        </p:spPr>
      </p:pic>
      <p:pic>
        <p:nvPicPr>
          <p:cNvPr id="27" name="Imagen 2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30351" y="4840984"/>
            <a:ext cx="1792208" cy="1289665"/>
          </a:xfrm>
          <a:prstGeom prst="rect">
            <a:avLst/>
          </a:prstGeom>
        </p:spPr>
      </p:pic>
      <p:sp>
        <p:nvSpPr>
          <p:cNvPr id="28" name="CuadroTexto 24"/>
          <p:cNvSpPr txBox="1"/>
          <p:nvPr/>
        </p:nvSpPr>
        <p:spPr>
          <a:xfrm>
            <a:off x="5053678" y="6122365"/>
            <a:ext cx="3577915" cy="60016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just">
              <a:buClr>
                <a:srgbClr val="000000"/>
              </a:buClr>
              <a:buSzPts val="884"/>
            </a:pPr>
            <a:r>
              <a:rPr lang="es-ES" sz="1100" b="1" kern="0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Apoyo con disposición de sedimentos de estructura hidráulica de obra de mitigación en Sotavento, 25 de noviembre (Ciudad Bolívar)  </a:t>
            </a:r>
          </a:p>
        </p:txBody>
      </p:sp>
      <p:pic>
        <p:nvPicPr>
          <p:cNvPr id="29" name="Imagen 2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38957" y="5431343"/>
            <a:ext cx="2410293" cy="1104790"/>
          </a:xfrm>
          <a:prstGeom prst="rect">
            <a:avLst/>
          </a:prstGeom>
        </p:spPr>
      </p:pic>
      <p:sp>
        <p:nvSpPr>
          <p:cNvPr id="30" name="CuadroTexto 24"/>
          <p:cNvSpPr txBox="1"/>
          <p:nvPr/>
        </p:nvSpPr>
        <p:spPr>
          <a:xfrm>
            <a:off x="9806443" y="4086906"/>
            <a:ext cx="1809524" cy="60016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just">
              <a:buClr>
                <a:srgbClr val="000000"/>
              </a:buClr>
              <a:buSzPts val="884"/>
            </a:pPr>
            <a:r>
              <a:rPr lang="es-ES" sz="1100" b="1" kern="0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Peña Colorada 01 de diciembre 2020 Ciudad Bolívar</a:t>
            </a:r>
          </a:p>
        </p:txBody>
      </p:sp>
      <p:pic>
        <p:nvPicPr>
          <p:cNvPr id="31" name="Imagen 3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806443" y="2181113"/>
            <a:ext cx="1809524" cy="1901558"/>
          </a:xfrm>
          <a:prstGeom prst="rect">
            <a:avLst/>
          </a:prstGeom>
        </p:spPr>
      </p:pic>
      <p:pic>
        <p:nvPicPr>
          <p:cNvPr id="32" name="Imagen 3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267735" y="4820564"/>
            <a:ext cx="1926771" cy="1357243"/>
          </a:xfrm>
          <a:prstGeom prst="rect">
            <a:avLst/>
          </a:prstGeom>
        </p:spPr>
      </p:pic>
      <p:sp>
        <p:nvSpPr>
          <p:cNvPr id="33" name="CuadroTexto 24"/>
          <p:cNvSpPr txBox="1"/>
          <p:nvPr/>
        </p:nvSpPr>
        <p:spPr>
          <a:xfrm>
            <a:off x="9248428" y="6137718"/>
            <a:ext cx="1934267" cy="43088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just">
              <a:buClr>
                <a:srgbClr val="000000"/>
              </a:buClr>
              <a:buSzPts val="884"/>
            </a:pPr>
            <a:r>
              <a:rPr lang="es-ES" sz="1100" b="1" kern="0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Quebrada Chuniza 01 de diciembre 2020 (Usme)</a:t>
            </a:r>
          </a:p>
        </p:txBody>
      </p:sp>
      <p:sp>
        <p:nvSpPr>
          <p:cNvPr id="34" name="CuadroTexto 24">
            <a:extLst>
              <a:ext uri="{FF2B5EF4-FFF2-40B4-BE49-F238E27FC236}">
                <a16:creationId xmlns="" xmlns:a16="http://schemas.microsoft.com/office/drawing/2014/main" id="{338851CD-605B-4647-A53B-293A14082616}"/>
              </a:ext>
            </a:extLst>
          </p:cNvPr>
          <p:cNvSpPr txBox="1"/>
          <p:nvPr/>
        </p:nvSpPr>
        <p:spPr>
          <a:xfrm>
            <a:off x="2649251" y="5431343"/>
            <a:ext cx="1260070" cy="110799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just">
              <a:buClr>
                <a:srgbClr val="000000"/>
              </a:buClr>
              <a:buSzPts val="884"/>
            </a:pPr>
            <a:r>
              <a:rPr lang="es-ES" sz="1100" b="1" kern="0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Retiro de residuos sólidos, Box Culvert Kr 10 con calle 13 sur (San Cristobal) SIRE No. 5368424</a:t>
            </a:r>
          </a:p>
        </p:txBody>
      </p:sp>
    </p:spTree>
    <p:extLst>
      <p:ext uri="{BB962C8B-B14F-4D97-AF65-F5344CB8AC3E}">
        <p14:creationId xmlns:p14="http://schemas.microsoft.com/office/powerpoint/2010/main" val="706514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Gráfico 16">
            <a:extLst>
              <a:ext uri="{FF2B5EF4-FFF2-40B4-BE49-F238E27FC236}">
                <a16:creationId xmlns:lc="http://schemas.openxmlformats.org/drawingml/2006/lockedCanvas" xmlns="" xmlns:a16="http://schemas.microsoft.com/office/drawing/2014/main" xmlns:xdr="http://schemas.openxmlformats.org/drawingml/2006/spreadsheetDrawing" id="{00000000-0008-0000-06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39874602"/>
              </p:ext>
            </p:extLst>
          </p:nvPr>
        </p:nvGraphicFramePr>
        <p:xfrm>
          <a:off x="709720" y="1368632"/>
          <a:ext cx="10772560" cy="54475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20" name="Google Shape;649;p2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944016" y="1444052"/>
            <a:ext cx="6049124" cy="933841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1241659"/>
          </a:xfrm>
          <a:prstGeom prst="rect">
            <a:avLst/>
          </a:prstGeom>
        </p:spPr>
      </p:pic>
      <p:sp>
        <p:nvSpPr>
          <p:cNvPr id="4" name="Título 1">
            <a:extLst>
              <a:ext uri="{FF2B5EF4-FFF2-40B4-BE49-F238E27FC236}">
                <a16:creationId xmlns:a16="http://schemas.microsoft.com/office/drawing/2014/main" xmlns="" id="{9A8C3437-B396-3B45-81CA-CD71C36263EA}"/>
              </a:ext>
            </a:extLst>
          </p:cNvPr>
          <p:cNvSpPr txBox="1">
            <a:spLocks/>
          </p:cNvSpPr>
          <p:nvPr/>
        </p:nvSpPr>
        <p:spPr>
          <a:xfrm>
            <a:off x="666946" y="288259"/>
            <a:ext cx="7772400" cy="85791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ES" sz="3600" b="1" dirty="0">
                <a:latin typeface="Arial Narrow"/>
                <a:cs typeface="Arial Narrow"/>
              </a:rPr>
              <a:t>Título</a:t>
            </a:r>
          </a:p>
        </p:txBody>
      </p:sp>
      <p:sp>
        <p:nvSpPr>
          <p:cNvPr id="8" name="Rectángulo 7"/>
          <p:cNvSpPr/>
          <p:nvPr/>
        </p:nvSpPr>
        <p:spPr>
          <a:xfrm>
            <a:off x="290887" y="112997"/>
            <a:ext cx="178912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6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3.2.</a:t>
            </a:r>
            <a:endParaRPr lang="es-ES" sz="6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Imagen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4224" y="4390898"/>
            <a:ext cx="1009702" cy="2467102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4835" y="5558317"/>
            <a:ext cx="2012092" cy="1086438"/>
          </a:xfrm>
          <a:prstGeom prst="rect">
            <a:avLst/>
          </a:prstGeom>
        </p:spPr>
      </p:pic>
      <p:sp>
        <p:nvSpPr>
          <p:cNvPr id="13" name="Rectángulo 12"/>
          <p:cNvSpPr/>
          <p:nvPr/>
        </p:nvSpPr>
        <p:spPr>
          <a:xfrm>
            <a:off x="1780919" y="174553"/>
            <a:ext cx="8434643" cy="95410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r>
              <a:rPr lang="es-CO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Socialización por parte de las entidades las acciones sobre el plan de contingencia.</a:t>
            </a:r>
            <a:endParaRPr lang="es-ES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Google Shape;650;p26"/>
          <p:cNvSpPr txBox="1"/>
          <p:nvPr/>
        </p:nvSpPr>
        <p:spPr>
          <a:xfrm>
            <a:off x="5944016" y="1485250"/>
            <a:ext cx="6036901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2400" b="1" dirty="0">
                <a:solidFill>
                  <a:srgbClr val="385623"/>
                </a:solidFill>
                <a:latin typeface="Arial"/>
                <a:ea typeface="Arial"/>
                <a:cs typeface="Arial"/>
                <a:sym typeface="Arial"/>
              </a:rPr>
              <a:t>Servicios de </a:t>
            </a:r>
            <a:r>
              <a:rPr lang="es-CO" sz="2400" b="1" dirty="0" smtClean="0">
                <a:solidFill>
                  <a:srgbClr val="385623"/>
                </a:solidFill>
                <a:latin typeface="Arial"/>
                <a:ea typeface="Arial"/>
                <a:cs typeface="Arial"/>
                <a:sym typeface="Arial"/>
              </a:rPr>
              <a:t>análisis </a:t>
            </a:r>
            <a:r>
              <a:rPr lang="es-CO" sz="2400" b="1" dirty="0">
                <a:solidFill>
                  <a:srgbClr val="385623"/>
                </a:solidFill>
                <a:latin typeface="Arial"/>
                <a:ea typeface="Arial"/>
                <a:cs typeface="Arial"/>
                <a:sym typeface="Arial"/>
              </a:rPr>
              <a:t>para la atención de </a:t>
            </a:r>
            <a:r>
              <a:rPr lang="es-CO" sz="2400" b="1" dirty="0" smtClean="0">
                <a:solidFill>
                  <a:srgbClr val="385623"/>
                </a:solidFill>
                <a:latin typeface="Arial"/>
                <a:ea typeface="Arial"/>
                <a:cs typeface="Arial"/>
                <a:sym typeface="Arial"/>
              </a:rPr>
              <a:t>Emergencias (Asistencia técnica)</a:t>
            </a:r>
            <a:endParaRPr sz="2400" b="1" dirty="0">
              <a:solidFill>
                <a:srgbClr val="38562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" name="Rectángulo 20"/>
          <p:cNvSpPr/>
          <p:nvPr/>
        </p:nvSpPr>
        <p:spPr>
          <a:xfrm>
            <a:off x="5998240" y="627337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es-CO" sz="2800" b="1" dirty="0" smtClean="0">
                <a:solidFill>
                  <a:schemeClr val="bg1"/>
                </a:solidFill>
              </a:rPr>
              <a:t>IDIGER</a:t>
            </a:r>
            <a:endParaRPr lang="es-CO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0953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iseño personalizado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Diseño personalizado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Diseño personalizado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665</TotalTime>
  <Words>3328</Words>
  <Application>Microsoft Office PowerPoint</Application>
  <PresentationFormat>Personalizado</PresentationFormat>
  <Paragraphs>945</Paragraphs>
  <Slides>54</Slides>
  <Notes>27</Notes>
  <HiddenSlides>11</HiddenSlides>
  <MMClips>0</MMClips>
  <ScaleCrop>false</ScaleCrop>
  <HeadingPairs>
    <vt:vector size="4" baseType="variant">
      <vt:variant>
        <vt:lpstr>Tema</vt:lpstr>
      </vt:variant>
      <vt:variant>
        <vt:i4>4</vt:i4>
      </vt:variant>
      <vt:variant>
        <vt:lpstr>Títulos de diapositiva</vt:lpstr>
      </vt:variant>
      <vt:variant>
        <vt:i4>54</vt:i4>
      </vt:variant>
    </vt:vector>
  </HeadingPairs>
  <TitlesOfParts>
    <vt:vector size="58" baseType="lpstr">
      <vt:lpstr>Tema de Office</vt:lpstr>
      <vt:lpstr>Diseño personalizado</vt:lpstr>
      <vt:lpstr>1_Diseño personalizado</vt:lpstr>
      <vt:lpstr>2_Diseño personalizado</vt:lpstr>
      <vt:lpstr>12va Mesa Ordinaria para el Manejo de Emergencias y Desastres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Identificación de puntos críticos por posibles inundaciones, encharcamientos y movimientos en masa.</vt:lpstr>
      <vt:lpstr>Se realiza recorrido para verificación de  obra de la Universidad Distrital, por movimiento en masa  identificando filtraciòn de de agua en uno de los talud, - La Candelaria.</vt:lpstr>
      <vt:lpstr>Presentación de PowerPoint</vt:lpstr>
      <vt:lpstr>Presentación de PowerPoint</vt:lpstr>
      <vt:lpstr>Se realiza seguimiento y atención de emergencias a los eventos SIRE presentadas por el fenómeno de la niña</vt:lpstr>
      <vt:lpstr>Seguimiento Fenómeno de Remoción en masa vía al Zuque - San Cristóbal </vt:lpstr>
      <vt:lpstr>Presentación de PowerPoint</vt:lpstr>
      <vt:lpstr>SUBDIRECIÓN PARA LA IDENTIFICACIÓN, CARACTERIZACIÓN E INTEGRACIÓN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Usuario de Microsoft Office</dc:creator>
  <cp:lastModifiedBy>Jaime Quintero Olaya</cp:lastModifiedBy>
  <cp:revision>51</cp:revision>
  <cp:lastPrinted>2020-12-03T20:19:51Z</cp:lastPrinted>
  <dcterms:created xsi:type="dcterms:W3CDTF">2020-01-29T14:59:48Z</dcterms:created>
  <dcterms:modified xsi:type="dcterms:W3CDTF">2020-12-22T17:18:08Z</dcterms:modified>
</cp:coreProperties>
</file>